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9" r:id="rId3"/>
    <p:sldId id="260" r:id="rId4"/>
    <p:sldId id="262" r:id="rId5"/>
    <p:sldId id="257" r:id="rId6"/>
    <p:sldId id="261" r:id="rId7"/>
    <p:sldId id="278" r:id="rId8"/>
    <p:sldId id="279" r:id="rId9"/>
    <p:sldId id="280" r:id="rId10"/>
    <p:sldId id="281" r:id="rId11"/>
    <p:sldId id="266" r:id="rId12"/>
    <p:sldId id="258" r:id="rId13"/>
    <p:sldId id="267" r:id="rId14"/>
    <p:sldId id="268" r:id="rId15"/>
    <p:sldId id="269" r:id="rId16"/>
    <p:sldId id="270" r:id="rId17"/>
    <p:sldId id="271" r:id="rId18"/>
    <p:sldId id="273" r:id="rId19"/>
    <p:sldId id="274" r:id="rId20"/>
    <p:sldId id="275" r:id="rId21"/>
    <p:sldId id="276" r:id="rId22"/>
    <p:sldId id="27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7" d="100"/>
          <a:sy n="97" d="100"/>
        </p:scale>
        <p:origin x="6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C6C42DD-58D7-4EC6-9E46-694DA86ADDFF}"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5F6953-C1DC-4913-91C9-E722923BC9FC}"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35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C6C42DD-58D7-4EC6-9E46-694DA86ADDFF}"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5F6953-C1DC-4913-91C9-E722923BC9FC}" type="slidenum">
              <a:rPr lang="ru-RU" smtClean="0"/>
              <a:t>‹#›</a:t>
            </a:fld>
            <a:endParaRPr lang="ru-RU"/>
          </a:p>
        </p:txBody>
      </p:sp>
    </p:spTree>
    <p:extLst>
      <p:ext uri="{BB962C8B-B14F-4D97-AF65-F5344CB8AC3E}">
        <p14:creationId xmlns:p14="http://schemas.microsoft.com/office/powerpoint/2010/main" val="193887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C6C42DD-58D7-4EC6-9E46-694DA86ADDFF}"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5F6953-C1DC-4913-91C9-E722923BC9FC}" type="slidenum">
              <a:rPr lang="ru-RU" smtClean="0"/>
              <a:t>‹#›</a:t>
            </a:fld>
            <a:endParaRPr lang="ru-RU"/>
          </a:p>
        </p:txBody>
      </p:sp>
    </p:spTree>
    <p:extLst>
      <p:ext uri="{BB962C8B-B14F-4D97-AF65-F5344CB8AC3E}">
        <p14:creationId xmlns:p14="http://schemas.microsoft.com/office/powerpoint/2010/main" val="1197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C6C42DD-58D7-4EC6-9E46-694DA86ADDFF}"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5F6953-C1DC-4913-91C9-E722923BC9FC}" type="slidenum">
              <a:rPr lang="ru-RU" smtClean="0"/>
              <a:t>‹#›</a:t>
            </a:fld>
            <a:endParaRPr lang="ru-RU"/>
          </a:p>
        </p:txBody>
      </p:sp>
    </p:spTree>
    <p:extLst>
      <p:ext uri="{BB962C8B-B14F-4D97-AF65-F5344CB8AC3E}">
        <p14:creationId xmlns:p14="http://schemas.microsoft.com/office/powerpoint/2010/main" val="72017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C6C42DD-58D7-4EC6-9E46-694DA86ADDFF}"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5F6953-C1DC-4913-91C9-E722923BC9FC}"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6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C6C42DD-58D7-4EC6-9E46-694DA86ADDFF}" type="datetimeFigureOut">
              <a:rPr lang="ru-RU" smtClean="0"/>
              <a:t>30.09.2021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5F6953-C1DC-4913-91C9-E722923BC9FC}" type="slidenum">
              <a:rPr lang="ru-RU" smtClean="0"/>
              <a:t>‹#›</a:t>
            </a:fld>
            <a:endParaRPr lang="ru-RU"/>
          </a:p>
        </p:txBody>
      </p:sp>
    </p:spTree>
    <p:extLst>
      <p:ext uri="{BB962C8B-B14F-4D97-AF65-F5344CB8AC3E}">
        <p14:creationId xmlns:p14="http://schemas.microsoft.com/office/powerpoint/2010/main" val="287369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C6C42DD-58D7-4EC6-9E46-694DA86ADDFF}" type="datetimeFigureOut">
              <a:rPr lang="ru-RU" smtClean="0"/>
              <a:t>30.09.2021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F5F6953-C1DC-4913-91C9-E722923BC9FC}" type="slidenum">
              <a:rPr lang="ru-RU" smtClean="0"/>
              <a:t>‹#›</a:t>
            </a:fld>
            <a:endParaRPr lang="ru-RU"/>
          </a:p>
        </p:txBody>
      </p:sp>
    </p:spTree>
    <p:extLst>
      <p:ext uri="{BB962C8B-B14F-4D97-AF65-F5344CB8AC3E}">
        <p14:creationId xmlns:p14="http://schemas.microsoft.com/office/powerpoint/2010/main" val="415620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6C42DD-58D7-4EC6-9E46-694DA86ADDFF}" type="datetimeFigureOut">
              <a:rPr lang="ru-RU" smtClean="0"/>
              <a:t>30.09.2021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5F6953-C1DC-4913-91C9-E722923BC9FC}" type="slidenum">
              <a:rPr lang="ru-RU" smtClean="0"/>
              <a:t>‹#›</a:t>
            </a:fld>
            <a:endParaRPr lang="ru-RU"/>
          </a:p>
        </p:txBody>
      </p:sp>
    </p:spTree>
    <p:extLst>
      <p:ext uri="{BB962C8B-B14F-4D97-AF65-F5344CB8AC3E}">
        <p14:creationId xmlns:p14="http://schemas.microsoft.com/office/powerpoint/2010/main" val="405332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6C42DD-58D7-4EC6-9E46-694DA86ADDFF}" type="datetimeFigureOut">
              <a:rPr lang="ru-RU" smtClean="0"/>
              <a:t>30.09.2021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AF5F6953-C1DC-4913-91C9-E722923BC9FC}" type="slidenum">
              <a:rPr lang="ru-RU" smtClean="0"/>
              <a:t>‹#›</a:t>
            </a:fld>
            <a:endParaRPr lang="ru-RU"/>
          </a:p>
        </p:txBody>
      </p:sp>
    </p:spTree>
    <p:extLst>
      <p:ext uri="{BB962C8B-B14F-4D97-AF65-F5344CB8AC3E}">
        <p14:creationId xmlns:p14="http://schemas.microsoft.com/office/powerpoint/2010/main" val="116127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C6C42DD-58D7-4EC6-9E46-694DA86ADDFF}" type="datetimeFigureOut">
              <a:rPr lang="ru-RU" smtClean="0"/>
              <a:t>30.09.2021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5F6953-C1DC-4913-91C9-E722923BC9FC}" type="slidenum">
              <a:rPr lang="ru-RU" smtClean="0"/>
              <a:t>‹#›</a:t>
            </a:fld>
            <a:endParaRPr lang="ru-RU"/>
          </a:p>
        </p:txBody>
      </p:sp>
    </p:spTree>
    <p:extLst>
      <p:ext uri="{BB962C8B-B14F-4D97-AF65-F5344CB8AC3E}">
        <p14:creationId xmlns:p14="http://schemas.microsoft.com/office/powerpoint/2010/main" val="296006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C6C42DD-58D7-4EC6-9E46-694DA86ADDFF}" type="datetimeFigureOut">
              <a:rPr lang="ru-RU" smtClean="0"/>
              <a:t>30.09.2021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5F6953-C1DC-4913-91C9-E722923BC9FC}" type="slidenum">
              <a:rPr lang="ru-RU" smtClean="0"/>
              <a:t>‹#›</a:t>
            </a:fld>
            <a:endParaRPr lang="ru-RU"/>
          </a:p>
        </p:txBody>
      </p:sp>
    </p:spTree>
    <p:extLst>
      <p:ext uri="{BB962C8B-B14F-4D97-AF65-F5344CB8AC3E}">
        <p14:creationId xmlns:p14="http://schemas.microsoft.com/office/powerpoint/2010/main" val="349194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6C42DD-58D7-4EC6-9E46-694DA86ADDFF}" type="datetimeFigureOut">
              <a:rPr lang="ru-RU" smtClean="0"/>
              <a:t>30.09.2021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5F6953-C1DC-4913-91C9-E722923BC9FC}"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685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488864467952070/posts/1770121479826356/?d=n" TargetMode="External"/><Relationship Id="rId3" Type="http://schemas.openxmlformats.org/officeDocument/2006/relationships/hyperlink" Target="https://www.univer.kharkov.ua/ua/intrelations/universitet-v-mizhn-proektah/intreleations-erasmus/interadis" TargetMode="External"/><Relationship Id="rId7" Type="http://schemas.openxmlformats.org/officeDocument/2006/relationships/hyperlink" Target="https://www.univer.kharkov.ua/ua/general/univer_today/announce?news_id=10377" TargetMode="External"/><Relationship Id="rId12" Type="http://schemas.openxmlformats.org/officeDocument/2006/relationships/image" Target="../media/image4.png"/><Relationship Id="rId2" Type="http://schemas.openxmlformats.org/officeDocument/2006/relationships/hyperlink" Target="https://www.univer.kharkov.ua/en/general/univer_today/news?news_id=6538" TargetMode="External"/><Relationship Id="rId1" Type="http://schemas.openxmlformats.org/officeDocument/2006/relationships/slideLayout" Target="../slideLayouts/slideLayout2.xml"/><Relationship Id="rId6" Type="http://schemas.openxmlformats.org/officeDocument/2006/relationships/hyperlink" Target="http://kbs.karazin.ua/events/single/271?lang=ua" TargetMode="External"/><Relationship Id="rId11" Type="http://schemas.openxmlformats.org/officeDocument/2006/relationships/image" Target="../media/image3.png"/><Relationship Id="rId5" Type="http://schemas.openxmlformats.org/officeDocument/2006/relationships/hyperlink" Target="http://kbs.karazin.ua/events/single/267?lang=ua" TargetMode="External"/><Relationship Id="rId10" Type="http://schemas.openxmlformats.org/officeDocument/2006/relationships/hyperlink" Target="https://www.facebook.com/488864467952070/posts/1771027163069121/?d=n" TargetMode="External"/><Relationship Id="rId4" Type="http://schemas.openxmlformats.org/officeDocument/2006/relationships/hyperlink" Target="http://kbs.karazin.ua/events/single/256?lang=ua" TargetMode="External"/><Relationship Id="rId9" Type="http://schemas.openxmlformats.org/officeDocument/2006/relationships/hyperlink" Target="https://www.facebook.com/100054459879755/posts/243403267485001/?d=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facebook.com/InternationalStudentsAdaptationandntegration/" TargetMode="External"/><Relationship Id="rId2" Type="http://schemas.openxmlformats.org/officeDocument/2006/relationships/hyperlink" Target="https://interadiscoordinat.wixsite.com/interadi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7972" y="161729"/>
            <a:ext cx="3538652" cy="1012371"/>
          </a:xfrm>
          <a:prstGeom prst="rect">
            <a:avLst/>
          </a:prstGeom>
        </p:spPr>
      </p:pic>
      <p:sp>
        <p:nvSpPr>
          <p:cNvPr id="5" name="TextBox 4"/>
          <p:cNvSpPr txBox="1"/>
          <p:nvPr/>
        </p:nvSpPr>
        <p:spPr>
          <a:xfrm>
            <a:off x="620486" y="1295400"/>
            <a:ext cx="4495800" cy="1169551"/>
          </a:xfrm>
          <a:prstGeom prst="rect">
            <a:avLst/>
          </a:prstGeom>
          <a:noFill/>
        </p:spPr>
        <p:txBody>
          <a:bodyPr wrap="square" rtlCol="0">
            <a:spAutoFit/>
          </a:bodyPr>
          <a:lstStyle/>
          <a:p>
            <a:r>
              <a:rPr lang="en-US" sz="1400" dirty="0"/>
              <a:t>Project acronym: INTERADIS</a:t>
            </a:r>
          </a:p>
          <a:p>
            <a:r>
              <a:rPr lang="en-US" sz="1400" dirty="0"/>
              <a:t>Project full title: International Students Adaptation and Integration</a:t>
            </a:r>
            <a:endParaRPr lang="ru-RU" sz="1400" dirty="0"/>
          </a:p>
          <a:p>
            <a:r>
              <a:rPr lang="en-US" sz="1400" dirty="0"/>
              <a:t>Project number: 619451-EPP-1-2020-1-NL-EPPKA2-CBHE-JP</a:t>
            </a:r>
          </a:p>
          <a:p>
            <a:r>
              <a:rPr lang="en-US" sz="1400" dirty="0"/>
              <a:t>Funding scheme: Erasmus+</a:t>
            </a:r>
            <a:endParaRPr lang="ru-RU" sz="1400" dirty="0"/>
          </a:p>
        </p:txBody>
      </p:sp>
      <p:pic>
        <p:nvPicPr>
          <p:cNvPr id="6" name="Рисунок 5"/>
          <p:cNvPicPr>
            <a:picLocks noChangeAspect="1"/>
          </p:cNvPicPr>
          <p:nvPr/>
        </p:nvPicPr>
        <p:blipFill>
          <a:blip r:embed="rId3"/>
          <a:stretch>
            <a:fillRect/>
          </a:stretch>
        </p:blipFill>
        <p:spPr>
          <a:xfrm>
            <a:off x="9258013" y="161729"/>
            <a:ext cx="2531215" cy="1133671"/>
          </a:xfrm>
          <a:prstGeom prst="rect">
            <a:avLst/>
          </a:prstGeom>
        </p:spPr>
      </p:pic>
      <p:sp>
        <p:nvSpPr>
          <p:cNvPr id="7" name="Прямоугольник 6"/>
          <p:cNvSpPr/>
          <p:nvPr/>
        </p:nvSpPr>
        <p:spPr>
          <a:xfrm>
            <a:off x="1698172" y="2825737"/>
            <a:ext cx="9481456" cy="1569660"/>
          </a:xfrm>
          <a:prstGeom prst="rect">
            <a:avLst/>
          </a:prstGeom>
        </p:spPr>
        <p:txBody>
          <a:bodyPr wrap="square">
            <a:spAutoFit/>
          </a:bodyPr>
          <a:lstStyle/>
          <a:p>
            <a:pPr algn="ctr"/>
            <a:r>
              <a:rPr lang="en-US" sz="3200" dirty="0"/>
              <a:t>Preventive monitoring of ERASMUS + project</a:t>
            </a:r>
          </a:p>
          <a:p>
            <a:pPr algn="ctr"/>
            <a:r>
              <a:rPr lang="en-US" sz="3200" dirty="0"/>
              <a:t>”International Students Adaptation and Integration”</a:t>
            </a:r>
          </a:p>
          <a:p>
            <a:pPr algn="ctr"/>
            <a:r>
              <a:rPr lang="en-US" sz="3200" dirty="0"/>
              <a:t>01.10.2021</a:t>
            </a:r>
            <a:endParaRPr lang="ru-RU" sz="3200" dirty="0"/>
          </a:p>
        </p:txBody>
      </p:sp>
      <p:sp>
        <p:nvSpPr>
          <p:cNvPr id="8" name="Прямоугольник 7"/>
          <p:cNvSpPr/>
          <p:nvPr/>
        </p:nvSpPr>
        <p:spPr>
          <a:xfrm>
            <a:off x="5440709" y="5008230"/>
            <a:ext cx="6096000" cy="1015663"/>
          </a:xfrm>
          <a:prstGeom prst="rect">
            <a:avLst/>
          </a:prstGeom>
        </p:spPr>
        <p:txBody>
          <a:bodyPr>
            <a:spAutoFit/>
          </a:bodyPr>
          <a:lstStyle/>
          <a:p>
            <a:r>
              <a:rPr lang="en-US" sz="2000" b="1" dirty="0"/>
              <a:t>Speaker: </a:t>
            </a:r>
            <a:r>
              <a:rPr lang="en-US" sz="2000" b="1" dirty="0" err="1"/>
              <a:t>Yuliia</a:t>
            </a:r>
            <a:r>
              <a:rPr lang="en-US" sz="2000" b="1" dirty="0"/>
              <a:t> </a:t>
            </a:r>
            <a:r>
              <a:rPr lang="en-US" sz="2000" b="1" dirty="0" err="1"/>
              <a:t>Kvitka</a:t>
            </a:r>
            <a:endParaRPr lang="en-US" sz="2000" b="1" dirty="0"/>
          </a:p>
          <a:p>
            <a:endParaRPr lang="en-US" sz="2000" b="1" dirty="0"/>
          </a:p>
          <a:p>
            <a:r>
              <a:rPr lang="en-US" sz="2000" b="1" dirty="0"/>
              <a:t>Institution: V.N. </a:t>
            </a:r>
            <a:r>
              <a:rPr lang="en-US" sz="2000" b="1" dirty="0" err="1"/>
              <a:t>Karazin</a:t>
            </a:r>
            <a:r>
              <a:rPr lang="en-US" sz="2000" b="1" dirty="0"/>
              <a:t> Kharkiv National University</a:t>
            </a:r>
            <a:endParaRPr lang="ru-RU" sz="2000" b="1" dirty="0"/>
          </a:p>
        </p:txBody>
      </p:sp>
    </p:spTree>
    <p:extLst>
      <p:ext uri="{BB962C8B-B14F-4D97-AF65-F5344CB8AC3E}">
        <p14:creationId xmlns:p14="http://schemas.microsoft.com/office/powerpoint/2010/main" val="315029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3190" y="675861"/>
            <a:ext cx="10058400" cy="774896"/>
          </a:xfrm>
        </p:spPr>
        <p:txBody>
          <a:bodyPr>
            <a:noAutofit/>
          </a:bodyPr>
          <a:lstStyle/>
          <a:p>
            <a:pPr algn="ctr"/>
            <a:r>
              <a:rPr lang="uk-UA" sz="3600" b="1" dirty="0"/>
              <a:t>ВПРОВАДЖЕННЯ проекту</a:t>
            </a:r>
            <a:r>
              <a:rPr lang="en-US" sz="3600" b="1" dirty="0"/>
              <a:t> / Project IMPLEMENTATION</a:t>
            </a:r>
            <a:endParaRPr lang="ru-RU" sz="3600" dirty="0"/>
          </a:p>
        </p:txBody>
      </p:sp>
      <p:sp>
        <p:nvSpPr>
          <p:cNvPr id="4" name="Объект 2"/>
          <p:cNvSpPr>
            <a:spLocks noGrp="1"/>
          </p:cNvSpPr>
          <p:nvPr>
            <p:ph idx="1"/>
          </p:nvPr>
        </p:nvSpPr>
        <p:spPr>
          <a:xfrm>
            <a:off x="1213190" y="2122848"/>
            <a:ext cx="10058400" cy="4023360"/>
          </a:xfrm>
        </p:spPr>
        <p:txBody>
          <a:bodyPr numCol="2">
            <a:normAutofit/>
          </a:bodyPr>
          <a:lstStyle/>
          <a:p>
            <a:r>
              <a:rPr lang="uk-UA" dirty="0"/>
              <a:t>- Розробка та переклад інформаційних матеріалів (в процесі);</a:t>
            </a:r>
          </a:p>
          <a:p>
            <a:r>
              <a:rPr lang="uk-UA" dirty="0"/>
              <a:t>- Модернізована університетська інфраструктура (в процесі);</a:t>
            </a:r>
          </a:p>
          <a:p>
            <a:r>
              <a:rPr lang="uk-UA" dirty="0"/>
              <a:t>- Оновлений веб-сайт та </a:t>
            </a:r>
            <a:r>
              <a:rPr lang="uk-UA" dirty="0" err="1"/>
              <a:t>соц</a:t>
            </a:r>
            <a:r>
              <a:rPr lang="uk-UA" dirty="0"/>
              <a:t> сторінки</a:t>
            </a:r>
          </a:p>
          <a:p>
            <a:r>
              <a:rPr lang="uk-UA" dirty="0"/>
              <a:t>- Адаптовано навчальні плани</a:t>
            </a:r>
            <a:endParaRPr lang="aa-ET" dirty="0"/>
          </a:p>
          <a:p>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a:p>
            <a:pPr algn="just">
              <a:buFontTx/>
              <a:buChar char="-"/>
            </a:pPr>
            <a:r>
              <a:rPr lang="en-US" dirty="0"/>
              <a:t>Development and translation of information materials (in process);</a:t>
            </a:r>
          </a:p>
          <a:p>
            <a:pPr algn="just">
              <a:buFontTx/>
              <a:buChar char="-"/>
            </a:pPr>
            <a:r>
              <a:rPr lang="en-US" dirty="0"/>
              <a:t>Modernized university infrastructure (in process);</a:t>
            </a:r>
          </a:p>
          <a:p>
            <a:pPr algn="just">
              <a:buFontTx/>
              <a:buChar char="-"/>
            </a:pPr>
            <a:r>
              <a:rPr lang="en-US" dirty="0"/>
              <a:t>Updated website and social pages</a:t>
            </a:r>
          </a:p>
          <a:p>
            <a:pPr algn="just">
              <a:buFontTx/>
              <a:buChar char="-"/>
            </a:pPr>
            <a:r>
              <a:rPr lang="en-US" dirty="0"/>
              <a:t>Curricula have been adapted</a:t>
            </a:r>
          </a:p>
          <a:p>
            <a:pPr algn="just">
              <a:buFont typeface="Wingdings" panose="05000000000000000000" pitchFamily="2" charset="2"/>
              <a:buChar char="Ø"/>
            </a:pPr>
            <a:endParaRPr lang="en-US" dirty="0"/>
          </a:p>
        </p:txBody>
      </p:sp>
      <p:pic>
        <p:nvPicPr>
          <p:cNvPr id="5" name="Рисунок 4"/>
          <p:cNvPicPr>
            <a:picLocks noChangeAspect="1"/>
          </p:cNvPicPr>
          <p:nvPr/>
        </p:nvPicPr>
        <p:blipFill>
          <a:blip r:embed="rId2"/>
          <a:stretch>
            <a:fillRect/>
          </a:stretch>
        </p:blipFill>
        <p:spPr>
          <a:xfrm>
            <a:off x="448417" y="5824748"/>
            <a:ext cx="2681149" cy="766043"/>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233972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034" y="304825"/>
            <a:ext cx="10779617" cy="1450757"/>
          </a:xfrm>
        </p:spPr>
        <p:txBody>
          <a:bodyPr>
            <a:noAutofit/>
          </a:bodyPr>
          <a:lstStyle/>
          <a:p>
            <a:pPr algn="ctr"/>
            <a:r>
              <a:rPr lang="ru-RU" sz="3200" b="1" dirty="0"/>
              <a:t>ВПРОВАДЖЕННЯ проекту</a:t>
            </a:r>
            <a:r>
              <a:rPr lang="en-US" sz="3200" b="1" dirty="0"/>
              <a:t> / Project IMPLEMENTATION</a:t>
            </a:r>
            <a:br>
              <a:rPr lang="ru-RU" sz="3200" b="1" dirty="0"/>
            </a:br>
            <a:r>
              <a:rPr lang="ru-RU" sz="3200" b="1" dirty="0" err="1"/>
              <a:t>Проведення</a:t>
            </a:r>
            <a:r>
              <a:rPr lang="ru-RU" sz="3200" b="1" dirty="0"/>
              <a:t> </a:t>
            </a:r>
            <a:r>
              <a:rPr lang="ru-RU" sz="3200" b="1" dirty="0" err="1"/>
              <a:t>тренінгів</a:t>
            </a:r>
            <a:r>
              <a:rPr lang="ru-RU" sz="3200" b="1" dirty="0"/>
              <a:t>/</a:t>
            </a:r>
            <a:r>
              <a:rPr lang="ru-RU" sz="3200" b="1" dirty="0" err="1"/>
              <a:t>заходів</a:t>
            </a:r>
            <a:r>
              <a:rPr lang="ru-RU" sz="3200" b="1" dirty="0"/>
              <a:t> з </a:t>
            </a:r>
            <a:r>
              <a:rPr lang="ru-RU" sz="3200" b="1" dirty="0" err="1"/>
              <a:t>мобільності</a:t>
            </a:r>
            <a:r>
              <a:rPr lang="ru-RU" sz="3200" b="1" dirty="0"/>
              <a:t> (</a:t>
            </a:r>
            <a:r>
              <a:rPr lang="ru-RU" sz="3200" b="1" dirty="0" err="1"/>
              <a:t>міжнародної</a:t>
            </a:r>
            <a:r>
              <a:rPr lang="ru-RU" sz="3200" b="1" dirty="0"/>
              <a:t> та у межах </a:t>
            </a:r>
            <a:r>
              <a:rPr lang="ru-RU" sz="3200" b="1" dirty="0" err="1"/>
              <a:t>країни</a:t>
            </a:r>
            <a:r>
              <a:rPr lang="ru-RU" sz="3200" b="1" dirty="0"/>
              <a:t>)</a:t>
            </a:r>
            <a:r>
              <a:rPr lang="en-US" sz="3200" b="1" dirty="0"/>
              <a:t> / Conducting trainings / mobility events (international and within the country)</a:t>
            </a:r>
            <a:endParaRPr lang="ru-RU" sz="3200" dirty="0"/>
          </a:p>
        </p:txBody>
      </p:sp>
      <p:sp>
        <p:nvSpPr>
          <p:cNvPr id="4" name="Объект 2"/>
          <p:cNvSpPr>
            <a:spLocks noGrp="1"/>
          </p:cNvSpPr>
          <p:nvPr>
            <p:ph idx="1"/>
          </p:nvPr>
        </p:nvSpPr>
        <p:spPr>
          <a:xfrm>
            <a:off x="180304" y="1755582"/>
            <a:ext cx="11848564" cy="4284609"/>
          </a:xfrm>
        </p:spPr>
        <p:style>
          <a:lnRef idx="2">
            <a:schemeClr val="accent2"/>
          </a:lnRef>
          <a:fillRef idx="1">
            <a:schemeClr val="lt1"/>
          </a:fillRef>
          <a:effectRef idx="0">
            <a:schemeClr val="accent2"/>
          </a:effectRef>
          <a:fontRef idx="minor">
            <a:schemeClr val="dk1"/>
          </a:fontRef>
        </p:style>
        <p:txBody>
          <a:bodyPr numCol="2" spcCol="180000">
            <a:noAutofit/>
          </a:bodyPr>
          <a:lstStyle/>
          <a:p>
            <a:pPr algn="just">
              <a:spcBef>
                <a:spcPts val="0"/>
              </a:spcBef>
              <a:spcAft>
                <a:spcPts val="0"/>
              </a:spcAft>
            </a:pPr>
            <a:r>
              <a:rPr lang="uk-UA" sz="1400" dirty="0"/>
              <a:t>Проектом передбачено проведення координаційних зустрічей та навчальних візитів. Цільовою аудиторією навчальних візитів є співробітники ЗВО, які задіяні у </a:t>
            </a:r>
            <a:r>
              <a:rPr lang="ru-RU" sz="1400" dirty="0"/>
              <a:t>робот</a:t>
            </a:r>
            <a:r>
              <a:rPr lang="uk-UA" sz="1400" dirty="0"/>
              <a:t>і з іноземними студентами та інші </a:t>
            </a:r>
            <a:r>
              <a:rPr lang="uk-UA" sz="1400" dirty="0" err="1"/>
              <a:t>стейкхолдери</a:t>
            </a:r>
            <a:r>
              <a:rPr lang="uk-UA" sz="1400" dirty="0"/>
              <a:t>.</a:t>
            </a:r>
          </a:p>
          <a:p>
            <a:pPr algn="just">
              <a:spcBef>
                <a:spcPts val="0"/>
              </a:spcBef>
              <a:spcAft>
                <a:spcPts val="0"/>
              </a:spcAft>
            </a:pPr>
            <a:endParaRPr lang="uk-UA" sz="1400" dirty="0"/>
          </a:p>
          <a:p>
            <a:pPr algn="just">
              <a:spcBef>
                <a:spcPts val="0"/>
              </a:spcBef>
              <a:spcAft>
                <a:spcPts val="0"/>
              </a:spcAft>
            </a:pPr>
            <a:r>
              <a:rPr lang="uk-UA" sz="1400" dirty="0"/>
              <a:t>Проведені заходи (онлайн):</a:t>
            </a:r>
          </a:p>
          <a:p>
            <a:pPr algn="just">
              <a:spcBef>
                <a:spcPts val="0"/>
              </a:spcBef>
              <a:spcAft>
                <a:spcPts val="0"/>
              </a:spcAft>
              <a:buFontTx/>
              <a:buChar char="-"/>
            </a:pPr>
            <a:r>
              <a:rPr lang="uk-UA" sz="1400" dirty="0"/>
              <a:t>координаційна зустріч (</a:t>
            </a:r>
            <a:r>
              <a:rPr lang="en-US" sz="1400" dirty="0"/>
              <a:t>online)</a:t>
            </a:r>
            <a:r>
              <a:rPr lang="uk-UA" sz="1400" dirty="0"/>
              <a:t>;</a:t>
            </a:r>
          </a:p>
          <a:p>
            <a:pPr marL="0" indent="0" algn="just">
              <a:spcBef>
                <a:spcPts val="0"/>
              </a:spcBef>
              <a:spcAft>
                <a:spcPts val="0"/>
              </a:spcAft>
              <a:buNone/>
            </a:pPr>
            <a:r>
              <a:rPr lang="uk-UA" sz="1400" dirty="0"/>
              <a:t>- навчальний візит, 7 квітня 2021 року, онлайн, </a:t>
            </a:r>
            <a:r>
              <a:rPr lang="en-US" sz="1400" dirty="0"/>
              <a:t>Hultgren </a:t>
            </a:r>
            <a:r>
              <a:rPr lang="en-US" sz="1400" dirty="0" err="1"/>
              <a:t>Nachhaltigkeitsberatung</a:t>
            </a:r>
            <a:r>
              <a:rPr lang="en-US" sz="1400" dirty="0"/>
              <a:t> UG</a:t>
            </a:r>
            <a:r>
              <a:rPr lang="uk-UA" sz="1400" dirty="0"/>
              <a:t> – 9 учасників від університету;</a:t>
            </a:r>
          </a:p>
          <a:p>
            <a:pPr marL="0" indent="0" algn="just">
              <a:spcBef>
                <a:spcPts val="0"/>
              </a:spcBef>
              <a:spcAft>
                <a:spcPts val="0"/>
              </a:spcAft>
              <a:buNone/>
            </a:pPr>
            <a:r>
              <a:rPr lang="uk-UA" sz="1400" dirty="0"/>
              <a:t>- навчальний візит, 14 квітня 2021 року, онлайн, </a:t>
            </a:r>
            <a:r>
              <a:rPr lang="en-US" sz="1400" dirty="0" err="1"/>
              <a:t>Mykolas</a:t>
            </a:r>
            <a:r>
              <a:rPr lang="en-US" sz="1400" dirty="0"/>
              <a:t> </a:t>
            </a:r>
            <a:r>
              <a:rPr lang="en-US" sz="1400" dirty="0" err="1"/>
              <a:t>Romeris</a:t>
            </a:r>
            <a:r>
              <a:rPr lang="en-US" sz="1400" dirty="0"/>
              <a:t> University</a:t>
            </a:r>
            <a:r>
              <a:rPr lang="uk-UA" sz="1400" dirty="0"/>
              <a:t> – 10 учасників;</a:t>
            </a:r>
          </a:p>
          <a:p>
            <a:pPr marL="0" indent="0" algn="just">
              <a:spcBef>
                <a:spcPts val="0"/>
              </a:spcBef>
              <a:spcAft>
                <a:spcPts val="0"/>
              </a:spcAft>
              <a:buNone/>
            </a:pPr>
            <a:r>
              <a:rPr lang="uk-UA" sz="1400" dirty="0"/>
              <a:t>- навчальний візит, 16 квітня 2021 року, онлайн, </a:t>
            </a:r>
            <a:r>
              <a:rPr lang="en-US" sz="1400" dirty="0" err="1"/>
              <a:t>Ostbayerische</a:t>
            </a:r>
            <a:r>
              <a:rPr lang="en-US" sz="1400" dirty="0"/>
              <a:t> </a:t>
            </a:r>
            <a:r>
              <a:rPr lang="en-US" sz="1400" dirty="0" err="1"/>
              <a:t>Technische</a:t>
            </a:r>
            <a:r>
              <a:rPr lang="en-US" sz="1400" dirty="0"/>
              <a:t> Hochschule </a:t>
            </a:r>
            <a:r>
              <a:rPr lang="en-US" sz="1400" dirty="0" err="1"/>
              <a:t>Amberg-Weiden</a:t>
            </a:r>
            <a:r>
              <a:rPr lang="uk-UA" sz="1400" dirty="0"/>
              <a:t> – 9 учасників;</a:t>
            </a:r>
          </a:p>
          <a:p>
            <a:pPr marL="0" indent="0" algn="just">
              <a:spcBef>
                <a:spcPts val="0"/>
              </a:spcBef>
              <a:spcAft>
                <a:spcPts val="0"/>
              </a:spcAft>
              <a:buNone/>
            </a:pPr>
            <a:r>
              <a:rPr lang="uk-UA" sz="1400" dirty="0"/>
              <a:t>- навчальний візит, 20 квітня 2021 року, онлайн, </a:t>
            </a:r>
            <a:r>
              <a:rPr lang="en-US" sz="1400" dirty="0"/>
              <a:t>Netherlands Business Academy</a:t>
            </a:r>
            <a:r>
              <a:rPr lang="uk-UA" sz="1400" dirty="0"/>
              <a:t> – 11 учасників;</a:t>
            </a:r>
          </a:p>
          <a:p>
            <a:pPr algn="just">
              <a:spcBef>
                <a:spcPts val="0"/>
              </a:spcBef>
              <a:spcAft>
                <a:spcPts val="0"/>
              </a:spcAft>
              <a:buFontTx/>
              <a:buChar char="-"/>
            </a:pPr>
            <a:r>
              <a:rPr lang="uk-UA" sz="1400" dirty="0"/>
              <a:t>навчальний візит, 28 квітня 2021 року, онлайн, </a:t>
            </a:r>
            <a:r>
              <a:rPr lang="en-US" sz="1400" dirty="0"/>
              <a:t>University of Foggia</a:t>
            </a:r>
            <a:r>
              <a:rPr lang="uk-UA" sz="1400" dirty="0"/>
              <a:t> – 9 учасників.</a:t>
            </a:r>
          </a:p>
          <a:p>
            <a:pPr algn="just">
              <a:spcBef>
                <a:spcPts val="0"/>
              </a:spcBef>
              <a:spcAft>
                <a:spcPts val="0"/>
              </a:spcAft>
            </a:pPr>
            <a:endParaRPr lang="uk-UA" sz="1400" dirty="0"/>
          </a:p>
          <a:p>
            <a:pPr algn="just">
              <a:spcBef>
                <a:spcPts val="0"/>
              </a:spcBef>
              <a:spcAft>
                <a:spcPts val="0"/>
              </a:spcAft>
            </a:pPr>
            <a:r>
              <a:rPr lang="uk-UA" sz="1400" dirty="0"/>
              <a:t>Учасники затверджуються наказом в університеті (педагогічний та адміністративний персонал, який працює саме з іноземними студентами)</a:t>
            </a:r>
            <a:r>
              <a:rPr lang="en-US" sz="1400" dirty="0"/>
              <a:t> </a:t>
            </a:r>
            <a:endParaRPr lang="uk-UA" sz="1400" dirty="0"/>
          </a:p>
          <a:p>
            <a:pPr marL="0" indent="0" algn="just">
              <a:spcBef>
                <a:spcPts val="0"/>
              </a:spcBef>
              <a:spcAft>
                <a:spcPts val="0"/>
              </a:spcAft>
              <a:buNone/>
            </a:pPr>
            <a:endParaRPr lang="uk-UA" sz="1400" dirty="0"/>
          </a:p>
          <a:p>
            <a:pPr marL="0" indent="0" algn="just">
              <a:spcBef>
                <a:spcPts val="0"/>
              </a:spcBef>
              <a:spcAft>
                <a:spcPts val="0"/>
              </a:spcAft>
              <a:buNone/>
            </a:pPr>
            <a:r>
              <a:rPr lang="en-US" sz="1400" dirty="0"/>
              <a:t>The project includes coordination meetings and study visits. The target audience of study visits are employees of HEI involved in working with foreign students and other stakeholders.</a:t>
            </a:r>
          </a:p>
          <a:p>
            <a:pPr marL="0" indent="0" algn="just">
              <a:spcBef>
                <a:spcPts val="0"/>
              </a:spcBef>
              <a:spcAft>
                <a:spcPts val="0"/>
              </a:spcAft>
              <a:buNone/>
            </a:pPr>
            <a:endParaRPr lang="en-US" sz="1400" dirty="0"/>
          </a:p>
          <a:p>
            <a:pPr marL="0" indent="0" algn="just">
              <a:spcBef>
                <a:spcPts val="0"/>
              </a:spcBef>
              <a:spcAft>
                <a:spcPts val="0"/>
              </a:spcAft>
              <a:buNone/>
            </a:pPr>
            <a:r>
              <a:rPr lang="en-US" sz="1400" dirty="0"/>
              <a:t>Activities carried out:</a:t>
            </a:r>
          </a:p>
          <a:p>
            <a:pPr marL="0" indent="0" algn="just">
              <a:spcBef>
                <a:spcPts val="0"/>
              </a:spcBef>
              <a:spcAft>
                <a:spcPts val="0"/>
              </a:spcAft>
              <a:buNone/>
            </a:pPr>
            <a:r>
              <a:rPr lang="en-US" sz="1400" dirty="0"/>
              <a:t>coordination meeting (online);</a:t>
            </a:r>
          </a:p>
          <a:p>
            <a:pPr marL="0" indent="0" algn="just">
              <a:spcBef>
                <a:spcPts val="0"/>
              </a:spcBef>
              <a:spcAft>
                <a:spcPts val="0"/>
              </a:spcAft>
              <a:buNone/>
            </a:pPr>
            <a:r>
              <a:rPr lang="en-US" sz="1400" dirty="0"/>
              <a:t>- study visit, April 7, 2021, online, </a:t>
            </a:r>
            <a:r>
              <a:rPr lang="en-US" sz="1400" dirty="0" err="1"/>
              <a:t>Hultgren</a:t>
            </a:r>
            <a:r>
              <a:rPr lang="en-US" sz="1400" dirty="0"/>
              <a:t> </a:t>
            </a:r>
            <a:r>
              <a:rPr lang="en-US" sz="1400" dirty="0" err="1"/>
              <a:t>Nachhaltigkeitsberatung</a:t>
            </a:r>
            <a:r>
              <a:rPr lang="en-US" sz="1400" dirty="0"/>
              <a:t> UG - 9 participants from the university;</a:t>
            </a:r>
          </a:p>
          <a:p>
            <a:pPr marL="0" indent="0" algn="just">
              <a:spcBef>
                <a:spcPts val="0"/>
              </a:spcBef>
              <a:spcAft>
                <a:spcPts val="0"/>
              </a:spcAft>
              <a:buNone/>
            </a:pPr>
            <a:r>
              <a:rPr lang="en-US" sz="1400" dirty="0"/>
              <a:t>- study visit, April 14, 2021, online, </a:t>
            </a:r>
            <a:r>
              <a:rPr lang="en-US" sz="1400" dirty="0" err="1"/>
              <a:t>Mykolas</a:t>
            </a:r>
            <a:r>
              <a:rPr lang="en-US" sz="1400" dirty="0"/>
              <a:t> </a:t>
            </a:r>
            <a:r>
              <a:rPr lang="en-US" sz="1400" dirty="0" err="1"/>
              <a:t>Romeris</a:t>
            </a:r>
            <a:r>
              <a:rPr lang="en-US" sz="1400" dirty="0"/>
              <a:t> University - 10 participants;</a:t>
            </a:r>
          </a:p>
          <a:p>
            <a:pPr marL="0" indent="0" algn="just">
              <a:spcBef>
                <a:spcPts val="0"/>
              </a:spcBef>
              <a:spcAft>
                <a:spcPts val="0"/>
              </a:spcAft>
              <a:buNone/>
            </a:pPr>
            <a:r>
              <a:rPr lang="en-US" sz="1400" dirty="0"/>
              <a:t>- study visit, April 16, 2021, online, </a:t>
            </a:r>
            <a:r>
              <a:rPr lang="en-US" sz="1400" dirty="0" err="1"/>
              <a:t>Ostbayerische</a:t>
            </a:r>
            <a:r>
              <a:rPr lang="en-US" sz="1400" dirty="0"/>
              <a:t> </a:t>
            </a:r>
            <a:r>
              <a:rPr lang="en-US" sz="1400" dirty="0" err="1"/>
              <a:t>Technische</a:t>
            </a:r>
            <a:r>
              <a:rPr lang="en-US" sz="1400" dirty="0"/>
              <a:t> </a:t>
            </a:r>
            <a:r>
              <a:rPr lang="en-US" sz="1400" dirty="0" err="1"/>
              <a:t>Hochschule</a:t>
            </a:r>
            <a:r>
              <a:rPr lang="en-US" sz="1400" dirty="0"/>
              <a:t> </a:t>
            </a:r>
            <a:r>
              <a:rPr lang="en-US" sz="1400" dirty="0" err="1"/>
              <a:t>Amberg-Weiden</a:t>
            </a:r>
            <a:r>
              <a:rPr lang="en-US" sz="1400" dirty="0"/>
              <a:t> - 9 participants;</a:t>
            </a:r>
          </a:p>
          <a:p>
            <a:pPr marL="0" indent="0" algn="just">
              <a:spcBef>
                <a:spcPts val="0"/>
              </a:spcBef>
              <a:spcAft>
                <a:spcPts val="0"/>
              </a:spcAft>
              <a:buNone/>
            </a:pPr>
            <a:r>
              <a:rPr lang="en-US" sz="1400" dirty="0"/>
              <a:t>- study visit, April 20, 2021, online, Netherlands Business Academy - 11 participants;</a:t>
            </a:r>
          </a:p>
          <a:p>
            <a:pPr marL="0" indent="0" algn="just">
              <a:spcBef>
                <a:spcPts val="0"/>
              </a:spcBef>
              <a:spcAft>
                <a:spcPts val="0"/>
              </a:spcAft>
              <a:buNone/>
            </a:pPr>
            <a:r>
              <a:rPr lang="en-US" sz="1400" dirty="0"/>
              <a:t>- study visit, April 28, 2021, online, University of Foggia - 9 participants.</a:t>
            </a:r>
          </a:p>
          <a:p>
            <a:pPr marL="0" indent="0" algn="just">
              <a:spcBef>
                <a:spcPts val="0"/>
              </a:spcBef>
              <a:spcAft>
                <a:spcPts val="0"/>
              </a:spcAft>
              <a:buNone/>
            </a:pPr>
            <a:endParaRPr lang="en-US" sz="1400" dirty="0"/>
          </a:p>
          <a:p>
            <a:pPr marL="0" indent="0" algn="just">
              <a:spcBef>
                <a:spcPts val="0"/>
              </a:spcBef>
              <a:spcAft>
                <a:spcPts val="0"/>
              </a:spcAft>
              <a:buNone/>
            </a:pPr>
            <a:endParaRPr lang="uk-UA" sz="1400" dirty="0"/>
          </a:p>
          <a:p>
            <a:pPr marL="0" indent="0" algn="just">
              <a:spcBef>
                <a:spcPts val="0"/>
              </a:spcBef>
              <a:spcAft>
                <a:spcPts val="0"/>
              </a:spcAft>
              <a:buNone/>
            </a:pPr>
            <a:r>
              <a:rPr lang="en-US" sz="1400" dirty="0"/>
              <a:t>Participants are approved by order of the university (pedagogical and administrative staff working with foreign students)</a:t>
            </a:r>
            <a:endParaRPr lang="uk-UA" sz="1400" dirty="0"/>
          </a:p>
        </p:txBody>
      </p:sp>
      <p:pic>
        <p:nvPicPr>
          <p:cNvPr id="5" name="Рисунок 4"/>
          <p:cNvPicPr>
            <a:picLocks noChangeAspect="1"/>
          </p:cNvPicPr>
          <p:nvPr/>
        </p:nvPicPr>
        <p:blipFill>
          <a:blip r:embed="rId2"/>
          <a:stretch>
            <a:fillRect/>
          </a:stretch>
        </p:blipFill>
        <p:spPr>
          <a:xfrm>
            <a:off x="319628" y="6097476"/>
            <a:ext cx="2436451" cy="696129"/>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177195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2886" y="2103312"/>
            <a:ext cx="10058400" cy="2648993"/>
          </a:xfrm>
        </p:spPr>
        <p:txBody>
          <a:bodyPr numCol="2" spcCol="360000"/>
          <a:lstStyle/>
          <a:p>
            <a:pPr marL="0" indent="0" algn="just">
              <a:buNone/>
            </a:pPr>
            <a:r>
              <a:rPr lang="ru-RU" dirty="0"/>
              <a:t>За план </a:t>
            </a:r>
            <a:r>
              <a:rPr lang="uk-UA" dirty="0"/>
              <a:t>забезпечення якості відповідає один з партнерів проекту -  </a:t>
            </a:r>
            <a:r>
              <a:rPr lang="en-US" dirty="0" err="1"/>
              <a:t>Hultgren</a:t>
            </a:r>
            <a:r>
              <a:rPr lang="en-US" dirty="0"/>
              <a:t> </a:t>
            </a:r>
            <a:r>
              <a:rPr lang="en-US" dirty="0" err="1"/>
              <a:t>Nachhaltigkeitsberatung</a:t>
            </a:r>
            <a:r>
              <a:rPr lang="en-US" dirty="0"/>
              <a:t> UG</a:t>
            </a:r>
            <a:r>
              <a:rPr lang="uk-UA" dirty="0"/>
              <a:t> (Німеччина). </a:t>
            </a:r>
          </a:p>
          <a:p>
            <a:pPr marL="0" indent="0" algn="just">
              <a:buNone/>
            </a:pPr>
            <a:r>
              <a:rPr lang="uk-UA" dirty="0"/>
              <a:t>Заходи із забезпечення якості проекту включають в себе опитування учасників навчальних візитів та підготовку звітів з якості із залученням експертів </a:t>
            </a:r>
            <a:r>
              <a:rPr lang="en-US" dirty="0" err="1"/>
              <a:t>Hultgren</a:t>
            </a:r>
            <a:r>
              <a:rPr lang="en-US" dirty="0"/>
              <a:t> </a:t>
            </a:r>
            <a:r>
              <a:rPr lang="en-US" dirty="0" err="1"/>
              <a:t>Nachhaltigkeitsberatung</a:t>
            </a:r>
            <a:r>
              <a:rPr lang="en-US" dirty="0"/>
              <a:t> UG</a:t>
            </a:r>
            <a:r>
              <a:rPr lang="uk-UA" dirty="0"/>
              <a:t> .</a:t>
            </a:r>
            <a:endParaRPr lang="en-US" dirty="0"/>
          </a:p>
          <a:p>
            <a:pPr marL="0" indent="0" algn="just">
              <a:buNone/>
            </a:pPr>
            <a:r>
              <a:rPr lang="en-US" dirty="0"/>
              <a:t>One of the project partners, </a:t>
            </a:r>
            <a:r>
              <a:rPr lang="en-US" dirty="0" err="1"/>
              <a:t>Hultgren</a:t>
            </a:r>
            <a:r>
              <a:rPr lang="en-US" dirty="0"/>
              <a:t> </a:t>
            </a:r>
            <a:r>
              <a:rPr lang="en-US" dirty="0" err="1"/>
              <a:t>Nachhaltigkeitsberatung</a:t>
            </a:r>
            <a:r>
              <a:rPr lang="en-US" dirty="0"/>
              <a:t> UG (Germany), is responsible for the quality assurance plan.</a:t>
            </a:r>
          </a:p>
          <a:p>
            <a:pPr marL="0" indent="0" algn="just">
              <a:buNone/>
            </a:pPr>
            <a:r>
              <a:rPr lang="en-US" dirty="0"/>
              <a:t>Project quality assurance activities include surveys of study visit participants and preparation of quality reports with the involvement of </a:t>
            </a:r>
            <a:r>
              <a:rPr lang="en-US" dirty="0" err="1"/>
              <a:t>Hultgren</a:t>
            </a:r>
            <a:r>
              <a:rPr lang="en-US" dirty="0"/>
              <a:t> </a:t>
            </a:r>
            <a:r>
              <a:rPr lang="en-US" dirty="0" err="1"/>
              <a:t>Nachhaltigkeitsberatung</a:t>
            </a:r>
            <a:r>
              <a:rPr lang="en-US" dirty="0"/>
              <a:t> UG experts.</a:t>
            </a:r>
            <a:endParaRPr lang="ru-RU" dirty="0"/>
          </a:p>
        </p:txBody>
      </p:sp>
      <p:sp>
        <p:nvSpPr>
          <p:cNvPr id="4" name="Заголовок 1"/>
          <p:cNvSpPr>
            <a:spLocks noGrp="1"/>
          </p:cNvSpPr>
          <p:nvPr>
            <p:ph type="title"/>
          </p:nvPr>
        </p:nvSpPr>
        <p:spPr>
          <a:xfrm>
            <a:off x="558437" y="112431"/>
            <a:ext cx="11136085" cy="1450757"/>
          </a:xfrm>
        </p:spPr>
        <p:txBody>
          <a:bodyPr>
            <a:noAutofit/>
          </a:bodyPr>
          <a:lstStyle/>
          <a:p>
            <a:pPr algn="ctr"/>
            <a:r>
              <a:rPr lang="ru-RU" sz="3200" dirty="0"/>
              <a:t>ВПРОВАДЖЕННЯ проекту / </a:t>
            </a:r>
            <a:r>
              <a:rPr lang="en-US" sz="3200" dirty="0"/>
              <a:t>Project IMPLEMENTATION</a:t>
            </a:r>
            <a:br>
              <a:rPr lang="en-US" sz="3200" dirty="0"/>
            </a:br>
            <a:r>
              <a:rPr lang="ru-RU" sz="3200" dirty="0"/>
              <a:t>Заходи </a:t>
            </a:r>
            <a:r>
              <a:rPr lang="ru-RU" sz="3200" dirty="0" err="1"/>
              <a:t>із</a:t>
            </a:r>
            <a:r>
              <a:rPr lang="ru-RU" sz="3200" dirty="0"/>
              <a:t> </a:t>
            </a:r>
            <a:r>
              <a:rPr lang="ru-RU" sz="3200" dirty="0" err="1"/>
              <a:t>забезпечення</a:t>
            </a:r>
            <a:r>
              <a:rPr lang="ru-RU" sz="3200" dirty="0"/>
              <a:t> </a:t>
            </a:r>
            <a:r>
              <a:rPr lang="ru-RU" sz="3200" dirty="0" err="1"/>
              <a:t>якості</a:t>
            </a:r>
            <a:r>
              <a:rPr lang="ru-RU" sz="3200" dirty="0"/>
              <a:t> / </a:t>
            </a:r>
            <a:r>
              <a:rPr lang="en-US" sz="3200" dirty="0"/>
              <a:t>Quality assurance measures</a:t>
            </a:r>
            <a:endParaRPr lang="ru-RU" sz="3200" dirty="0"/>
          </a:p>
        </p:txBody>
      </p:sp>
      <p:pic>
        <p:nvPicPr>
          <p:cNvPr id="5" name="Рисунок 4"/>
          <p:cNvPicPr>
            <a:picLocks noChangeAspect="1"/>
          </p:cNvPicPr>
          <p:nvPr/>
        </p:nvPicPr>
        <p:blipFill>
          <a:blip r:embed="rId2"/>
          <a:stretch>
            <a:fillRect/>
          </a:stretch>
        </p:blipFill>
        <p:spPr>
          <a:xfrm>
            <a:off x="358265" y="5876264"/>
            <a:ext cx="2681149" cy="766043"/>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317446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800" b="1" dirty="0"/>
              <a:t>ВПЛИВ ПРОЕКТУ на</a:t>
            </a:r>
            <a:br>
              <a:rPr lang="uk-UA" sz="2800" b="1" dirty="0"/>
            </a:br>
            <a:r>
              <a:rPr lang="uk-UA" sz="2800" b="1" dirty="0"/>
              <a:t>ІНДИВІДУАЛЬНОМУ (ПРОФЕСІЙНОМУ) РІВНІ – </a:t>
            </a:r>
            <a:br>
              <a:rPr lang="uk-UA" sz="2800" b="1" dirty="0"/>
            </a:br>
            <a:r>
              <a:rPr lang="uk-UA" sz="2800" b="1" dirty="0"/>
              <a:t>студенти, інші </a:t>
            </a:r>
            <a:r>
              <a:rPr lang="uk-UA" sz="2800" b="1" dirty="0" err="1"/>
              <a:t>стейкхолдери</a:t>
            </a:r>
            <a:r>
              <a:rPr lang="en-US" sz="2800" b="1" dirty="0"/>
              <a:t> / PROJECT INFLUENCE at the INDIVIDUAL (PROFESSIONAL) LEVEL – students, other stakeholders</a:t>
            </a:r>
            <a:endParaRPr lang="ru-RU" sz="2800" dirty="0"/>
          </a:p>
        </p:txBody>
      </p:sp>
      <p:sp>
        <p:nvSpPr>
          <p:cNvPr id="3" name="Объект 2"/>
          <p:cNvSpPr>
            <a:spLocks noGrp="1"/>
          </p:cNvSpPr>
          <p:nvPr>
            <p:ph idx="1"/>
          </p:nvPr>
        </p:nvSpPr>
        <p:spPr>
          <a:xfrm>
            <a:off x="244699" y="1845734"/>
            <a:ext cx="11719774" cy="4464914"/>
          </a:xfrm>
        </p:spPr>
        <p:txBody>
          <a:bodyPr numCol="2">
            <a:normAutofit lnSpcReduction="10000"/>
          </a:bodyPr>
          <a:lstStyle/>
          <a:p>
            <a:pPr algn="just"/>
            <a:r>
              <a:rPr lang="uk-UA" dirty="0"/>
              <a:t>Участь у тренінгах розширила досвід учасників щодо адаптації іноземних студентів, розробки програм інтеграції, проведення </a:t>
            </a:r>
            <a:r>
              <a:rPr lang="uk-UA" dirty="0" err="1"/>
              <a:t>орієнтаційних</a:t>
            </a:r>
            <a:r>
              <a:rPr lang="uk-UA" dirty="0"/>
              <a:t> заходів (на 40-50%). Навчання англійською мовою сприяло підвищенню рівня </a:t>
            </a:r>
            <a:r>
              <a:rPr lang="uk-UA" dirty="0" err="1"/>
              <a:t>мовної</a:t>
            </a:r>
            <a:r>
              <a:rPr lang="uk-UA" dirty="0"/>
              <a:t> підготовки на 20-25%.</a:t>
            </a:r>
          </a:p>
          <a:p>
            <a:pPr algn="just"/>
            <a:r>
              <a:rPr lang="uk-UA" dirty="0"/>
              <a:t>Завдяки реалізації проекту університет планує збільшити набір іноземних студентів за різними програмами підготовки, зокрема на програму «Бізнес-адміністрування» ННІ «</a:t>
            </a:r>
            <a:r>
              <a:rPr lang="uk-UA" dirty="0" err="1"/>
              <a:t>Каразінська</a:t>
            </a:r>
            <a:r>
              <a:rPr lang="uk-UA" dirty="0"/>
              <a:t> школа бізнесу» – мінімум на 20%. </a:t>
            </a:r>
          </a:p>
          <a:p>
            <a:pPr algn="just"/>
            <a:r>
              <a:rPr lang="uk-UA" dirty="0"/>
              <a:t>Очікується покращення ситуації із стажуванням та працевлаштуванням іноземних студентів шляхом їх адаптації до культурного та ділового середовища України.</a:t>
            </a:r>
            <a:endParaRPr lang="en-US" dirty="0"/>
          </a:p>
          <a:p>
            <a:pPr algn="just"/>
            <a:endParaRPr lang="en-US" dirty="0"/>
          </a:p>
          <a:p>
            <a:pPr algn="just"/>
            <a:r>
              <a:rPr lang="en-US" dirty="0"/>
              <a:t>Participation in the trainings expanded the participants' experience in adaptation of foreign students, developing integration programs, conducting orientation activities (by 40-50%). Teaching in English helped to increase the level of language training by 20-25%.</a:t>
            </a:r>
          </a:p>
          <a:p>
            <a:pPr algn="just"/>
            <a:r>
              <a:rPr lang="en-US" dirty="0"/>
              <a:t>Due to the project implementation, the university plans to increase the enrollment of foreign students in various training programs, in particular for the program "Business Administration" of the "</a:t>
            </a:r>
            <a:r>
              <a:rPr lang="en-US" dirty="0" err="1"/>
              <a:t>Karazin</a:t>
            </a:r>
            <a:r>
              <a:rPr lang="en-US" dirty="0"/>
              <a:t> School of Business" - at least for 20%.</a:t>
            </a:r>
          </a:p>
          <a:p>
            <a:pPr algn="just"/>
            <a:r>
              <a:rPr lang="en-US" dirty="0"/>
              <a:t>The situation with internships and employment of foreign students is expected to improve by adapting them to the cultural and business environment of Ukraine.</a:t>
            </a:r>
            <a:endParaRPr lang="ru-RU" dirty="0"/>
          </a:p>
        </p:txBody>
      </p:sp>
      <p:pic>
        <p:nvPicPr>
          <p:cNvPr id="4" name="Рисунок 3"/>
          <p:cNvPicPr>
            <a:picLocks noChangeAspect="1"/>
          </p:cNvPicPr>
          <p:nvPr/>
        </p:nvPicPr>
        <p:blipFill>
          <a:blip r:embed="rId2"/>
          <a:stretch>
            <a:fillRect/>
          </a:stretch>
        </p:blipFill>
        <p:spPr>
          <a:xfrm>
            <a:off x="358265" y="5876264"/>
            <a:ext cx="2681149" cy="766043"/>
          </a:xfrm>
          <a:prstGeom prst="rect">
            <a:avLst/>
          </a:prstGeom>
        </p:spPr>
      </p:pic>
      <p:pic>
        <p:nvPicPr>
          <p:cNvPr id="5" name="Рисунок 4"/>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322943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491" y="144935"/>
            <a:ext cx="10058400" cy="1450757"/>
          </a:xfrm>
        </p:spPr>
        <p:txBody>
          <a:bodyPr>
            <a:noAutofit/>
          </a:bodyPr>
          <a:lstStyle/>
          <a:p>
            <a:pPr algn="ctr"/>
            <a:r>
              <a:rPr lang="ru-RU" sz="2800" b="1" dirty="0"/>
              <a:t>ВПЛИВ ПРОЕКТУ на</a:t>
            </a:r>
            <a:br>
              <a:rPr lang="ru-RU" sz="2800" b="1" dirty="0"/>
            </a:br>
            <a:r>
              <a:rPr lang="ru-RU" sz="2800" b="1" dirty="0"/>
              <a:t>ІНДИВІДУАЛЬНОМУ (ПРОФЕСІЙНОМУ) РІВНІ – </a:t>
            </a:r>
            <a:br>
              <a:rPr lang="ru-RU" sz="2800" b="1" dirty="0"/>
            </a:br>
            <a:r>
              <a:rPr lang="ru-RU" sz="2800" b="1" dirty="0" err="1"/>
              <a:t>студенти</a:t>
            </a:r>
            <a:r>
              <a:rPr lang="ru-RU" sz="2800" b="1" dirty="0"/>
              <a:t>, </a:t>
            </a:r>
            <a:r>
              <a:rPr lang="ru-RU" sz="2800" b="1" dirty="0" err="1"/>
              <a:t>інші</a:t>
            </a:r>
            <a:r>
              <a:rPr lang="ru-RU" sz="2800" b="1" dirty="0"/>
              <a:t> </a:t>
            </a:r>
            <a:r>
              <a:rPr lang="ru-RU" sz="2800" b="1" dirty="0" err="1"/>
              <a:t>стейкхолдери</a:t>
            </a:r>
            <a:r>
              <a:rPr lang="ru-RU" sz="2800" b="1" dirty="0"/>
              <a:t> / </a:t>
            </a:r>
            <a:r>
              <a:rPr lang="en-US" sz="2800" b="1" dirty="0"/>
              <a:t>PROJECT INFLUENCE at the INDIVIDUAL (PROFESSIONAL) LEVEL – students, other stakeholders</a:t>
            </a:r>
            <a:endParaRPr lang="ru-RU" sz="2800" b="1" dirty="0"/>
          </a:p>
        </p:txBody>
      </p:sp>
      <p:sp>
        <p:nvSpPr>
          <p:cNvPr id="3" name="Объект 2"/>
          <p:cNvSpPr>
            <a:spLocks noGrp="1"/>
          </p:cNvSpPr>
          <p:nvPr>
            <p:ph idx="1"/>
          </p:nvPr>
        </p:nvSpPr>
        <p:spPr/>
        <p:txBody>
          <a:bodyPr numCol="2">
            <a:normAutofit/>
          </a:bodyPr>
          <a:lstStyle/>
          <a:p>
            <a:pPr algn="just"/>
            <a:r>
              <a:rPr lang="uk-UA" dirty="0"/>
              <a:t>Очікується, що учасники проекту набудуть наступних навичок: </a:t>
            </a:r>
            <a:r>
              <a:rPr lang="uk-UA" dirty="0" err="1"/>
              <a:t>трансверсальні</a:t>
            </a:r>
            <a:r>
              <a:rPr lang="uk-UA" dirty="0"/>
              <a:t>: критичне мислення, </a:t>
            </a:r>
            <a:r>
              <a:rPr lang="uk-UA" dirty="0" err="1"/>
              <a:t>інтер</a:t>
            </a:r>
            <a:r>
              <a:rPr lang="uk-UA" dirty="0"/>
              <a:t>-персональні навички (лідерство, самоорганізація, робота в команді, тощо), підвищать здібності до практичного застосування </a:t>
            </a:r>
            <a:r>
              <a:rPr lang="en-US" dirty="0"/>
              <a:t>IT</a:t>
            </a:r>
            <a:r>
              <a:rPr lang="uk-UA" dirty="0"/>
              <a:t>-навичок, будуть розвивати знання іноземних мов</a:t>
            </a:r>
          </a:p>
          <a:p>
            <a:pPr algn="just"/>
            <a:r>
              <a:rPr lang="uk-UA" dirty="0"/>
              <a:t>Результати проекту передбачають перебудову системи роботи з іноземними студентами в університеті та створення ефективної системи комунікацій з усіма учасниками процесу адаптації іноземних студентів. </a:t>
            </a:r>
          </a:p>
          <a:p>
            <a:pPr algn="just"/>
            <a:r>
              <a:rPr lang="en-US" dirty="0"/>
              <a:t>It is expected that project participants will acquire the following skills: transversal: critical thinking, interpersonal skills (leadership, self-organization, teamwork, etc.), increase the ability to apply IT skills, will develop knowledge of foreign languages.</a:t>
            </a:r>
            <a:endParaRPr lang="uk-UA" dirty="0"/>
          </a:p>
          <a:p>
            <a:pPr algn="just"/>
            <a:r>
              <a:rPr lang="en-US" dirty="0"/>
              <a:t>The results of the project include the restructuring of the system of work with foreign students at the university and the creation of an effective system of communication with all participants in the process of adaptation of foreign students.</a:t>
            </a:r>
            <a:endParaRPr lang="ru-RU" dirty="0"/>
          </a:p>
        </p:txBody>
      </p:sp>
      <p:pic>
        <p:nvPicPr>
          <p:cNvPr id="4" name="Рисунок 3"/>
          <p:cNvPicPr>
            <a:picLocks noChangeAspect="1"/>
          </p:cNvPicPr>
          <p:nvPr/>
        </p:nvPicPr>
        <p:blipFill>
          <a:blip r:embed="rId2"/>
          <a:stretch>
            <a:fillRect/>
          </a:stretch>
        </p:blipFill>
        <p:spPr>
          <a:xfrm>
            <a:off x="358265" y="5876264"/>
            <a:ext cx="2681149" cy="766043"/>
          </a:xfrm>
          <a:prstGeom prst="rect">
            <a:avLst/>
          </a:prstGeom>
        </p:spPr>
      </p:pic>
      <p:pic>
        <p:nvPicPr>
          <p:cNvPr id="5" name="Рисунок 4"/>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411308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57815"/>
            <a:ext cx="10058400" cy="1450757"/>
          </a:xfrm>
        </p:spPr>
        <p:txBody>
          <a:bodyPr>
            <a:noAutofit/>
          </a:bodyPr>
          <a:lstStyle/>
          <a:p>
            <a:pPr algn="ctr"/>
            <a:r>
              <a:rPr lang="ru-RU" sz="3200" dirty="0"/>
              <a:t>ВПЛИВ ПРОЕКТУ на ІНСТИТУЦІЙНОМУ РІВНІ – </a:t>
            </a:r>
            <a:br>
              <a:rPr lang="ru-RU" sz="3200" dirty="0"/>
            </a:br>
            <a:r>
              <a:rPr lang="ru-RU" sz="3200" dirty="0" err="1"/>
              <a:t>зміни</a:t>
            </a:r>
            <a:r>
              <a:rPr lang="ru-RU" sz="3200" dirty="0"/>
              <a:t> в </a:t>
            </a:r>
            <a:r>
              <a:rPr lang="ru-RU" sz="3200" dirty="0" err="1"/>
              <a:t>організаційній</a:t>
            </a:r>
            <a:r>
              <a:rPr lang="ru-RU" sz="3200" dirty="0"/>
              <a:t> </a:t>
            </a:r>
            <a:r>
              <a:rPr lang="ru-RU" sz="3200" dirty="0" err="1"/>
              <a:t>поведінці</a:t>
            </a:r>
            <a:r>
              <a:rPr lang="ru-RU" sz="3200" dirty="0"/>
              <a:t> / </a:t>
            </a:r>
            <a:r>
              <a:rPr lang="en-US" sz="3200" dirty="0"/>
              <a:t>PROJECT INFLUENCE at the INSTITUTIONAL LEVEL - changes in organizational behavior</a:t>
            </a:r>
            <a:endParaRPr lang="ru-RU" sz="3200" dirty="0"/>
          </a:p>
        </p:txBody>
      </p:sp>
      <p:sp>
        <p:nvSpPr>
          <p:cNvPr id="3" name="Объект 2"/>
          <p:cNvSpPr>
            <a:spLocks noGrp="1"/>
          </p:cNvSpPr>
          <p:nvPr>
            <p:ph idx="1"/>
          </p:nvPr>
        </p:nvSpPr>
        <p:spPr>
          <a:xfrm>
            <a:off x="879627" y="1910128"/>
            <a:ext cx="10493706" cy="4284610"/>
          </a:xfrm>
        </p:spPr>
        <p:txBody>
          <a:bodyPr numCol="2" spcCol="144000"/>
          <a:lstStyle/>
          <a:p>
            <a:pPr algn="just"/>
            <a:r>
              <a:rPr lang="ru-RU" dirty="0" err="1"/>
              <a:t>Зміни</a:t>
            </a:r>
            <a:r>
              <a:rPr lang="ru-RU" dirty="0"/>
              <a:t> для </a:t>
            </a:r>
            <a:r>
              <a:rPr lang="ru-RU" dirty="0" err="1"/>
              <a:t>університету</a:t>
            </a:r>
            <a:r>
              <a:rPr lang="ru-RU" dirty="0"/>
              <a:t>: </a:t>
            </a:r>
          </a:p>
          <a:p>
            <a:pPr algn="just">
              <a:buFont typeface="Wingdings" panose="05000000000000000000" pitchFamily="2" charset="2"/>
              <a:buChar char="q"/>
            </a:pPr>
            <a:r>
              <a:rPr lang="ru-RU" dirty="0" err="1"/>
              <a:t>Реалізація</a:t>
            </a:r>
            <a:r>
              <a:rPr lang="ru-RU" dirty="0"/>
              <a:t> проекту </a:t>
            </a:r>
            <a:r>
              <a:rPr lang="ru-RU" dirty="0" err="1"/>
              <a:t>передбачає</a:t>
            </a:r>
            <a:r>
              <a:rPr lang="ru-RU" dirty="0"/>
              <a:t> </a:t>
            </a:r>
            <a:r>
              <a:rPr lang="ru-RU" dirty="0" err="1"/>
              <a:t>формування</a:t>
            </a:r>
            <a:r>
              <a:rPr lang="ru-RU" dirty="0"/>
              <a:t> </a:t>
            </a:r>
            <a:r>
              <a:rPr lang="ru-RU" dirty="0" err="1"/>
              <a:t>нової</a:t>
            </a:r>
            <a:r>
              <a:rPr lang="ru-RU" dirty="0"/>
              <a:t> </a:t>
            </a:r>
            <a:r>
              <a:rPr lang="ru-RU" dirty="0" err="1"/>
              <a:t>системи</a:t>
            </a:r>
            <a:r>
              <a:rPr lang="ru-RU" dirty="0"/>
              <a:t> </a:t>
            </a:r>
            <a:r>
              <a:rPr lang="ru-RU" dirty="0" err="1"/>
              <a:t>інтеграції</a:t>
            </a:r>
            <a:r>
              <a:rPr lang="ru-RU" dirty="0"/>
              <a:t> та </a:t>
            </a:r>
            <a:r>
              <a:rPr lang="ru-RU" dirty="0" err="1"/>
              <a:t>адаптації</a:t>
            </a:r>
            <a:r>
              <a:rPr lang="ru-RU" dirty="0"/>
              <a:t> </a:t>
            </a:r>
            <a:r>
              <a:rPr lang="ru-RU" dirty="0" err="1"/>
              <a:t>іноземних</a:t>
            </a:r>
            <a:r>
              <a:rPr lang="ru-RU" dirty="0"/>
              <a:t> </a:t>
            </a:r>
            <a:r>
              <a:rPr lang="ru-RU" dirty="0" err="1"/>
              <a:t>студентів</a:t>
            </a:r>
            <a:r>
              <a:rPr lang="ru-RU" dirty="0"/>
              <a:t> </a:t>
            </a:r>
            <a:r>
              <a:rPr lang="ru-RU" dirty="0" err="1"/>
              <a:t>із</a:t>
            </a:r>
            <a:r>
              <a:rPr lang="ru-RU" dirty="0"/>
              <a:t> </a:t>
            </a:r>
            <a:r>
              <a:rPr lang="ru-RU" dirty="0" err="1"/>
              <a:t>залученням</a:t>
            </a:r>
            <a:r>
              <a:rPr lang="ru-RU" dirty="0"/>
              <a:t> </a:t>
            </a:r>
            <a:r>
              <a:rPr lang="ru-RU" dirty="0" err="1"/>
              <a:t>різних</a:t>
            </a:r>
            <a:r>
              <a:rPr lang="ru-RU" dirty="0"/>
              <a:t> </a:t>
            </a:r>
            <a:r>
              <a:rPr lang="ru-RU" dirty="0" err="1"/>
              <a:t>підрозділів</a:t>
            </a:r>
            <a:r>
              <a:rPr lang="ru-RU" dirty="0"/>
              <a:t> </a:t>
            </a:r>
            <a:r>
              <a:rPr lang="ru-RU" dirty="0" err="1"/>
              <a:t>університету</a:t>
            </a:r>
            <a:r>
              <a:rPr lang="ru-RU" dirty="0"/>
              <a:t>;</a:t>
            </a:r>
          </a:p>
          <a:p>
            <a:pPr algn="just">
              <a:buFont typeface="Wingdings" panose="05000000000000000000" pitchFamily="2" charset="2"/>
              <a:buChar char="q"/>
            </a:pPr>
            <a:r>
              <a:rPr lang="uk-UA" dirty="0"/>
              <a:t>Розробка адаптаційного онлайн курсу для іноземних студентів;</a:t>
            </a:r>
            <a:endParaRPr lang="ru-RU" dirty="0"/>
          </a:p>
          <a:p>
            <a:pPr algn="just">
              <a:buFont typeface="Wingdings" panose="05000000000000000000" pitchFamily="2" charset="2"/>
              <a:buChar char="q"/>
            </a:pPr>
            <a:r>
              <a:rPr lang="ru-RU" dirty="0" err="1"/>
              <a:t>Формування</a:t>
            </a:r>
            <a:r>
              <a:rPr lang="ru-RU" dirty="0"/>
              <a:t> </a:t>
            </a:r>
            <a:r>
              <a:rPr lang="ru-RU" dirty="0" err="1"/>
              <a:t>нових</a:t>
            </a:r>
            <a:r>
              <a:rPr lang="ru-RU" dirty="0"/>
              <a:t> партнерств з перспективою </a:t>
            </a:r>
            <a:r>
              <a:rPr lang="ru-RU" dirty="0" err="1"/>
              <a:t>розвитку</a:t>
            </a:r>
            <a:r>
              <a:rPr lang="ru-RU" dirty="0"/>
              <a:t> </a:t>
            </a:r>
            <a:r>
              <a:rPr lang="ru-RU" dirty="0" err="1"/>
              <a:t>спільних</a:t>
            </a:r>
            <a:r>
              <a:rPr lang="ru-RU" dirty="0"/>
              <a:t> </a:t>
            </a:r>
            <a:r>
              <a:rPr lang="ru-RU" dirty="0" err="1"/>
              <a:t>проектів</a:t>
            </a:r>
            <a:r>
              <a:rPr lang="ru-RU" dirty="0"/>
              <a:t>;</a:t>
            </a:r>
          </a:p>
          <a:p>
            <a:pPr algn="just">
              <a:buFont typeface="Wingdings" panose="05000000000000000000" pitchFamily="2" charset="2"/>
              <a:buChar char="q"/>
            </a:pPr>
            <a:r>
              <a:rPr lang="ru-RU" dirty="0" err="1"/>
              <a:t>Удосконалення</a:t>
            </a:r>
            <a:r>
              <a:rPr lang="ru-RU" dirty="0"/>
              <a:t> </a:t>
            </a:r>
            <a:r>
              <a:rPr lang="ru-RU" dirty="0" err="1"/>
              <a:t>роботи</a:t>
            </a:r>
            <a:r>
              <a:rPr lang="ru-RU" dirty="0"/>
              <a:t> </a:t>
            </a:r>
            <a:r>
              <a:rPr lang="ru-RU" dirty="0" err="1"/>
              <a:t>центрів</a:t>
            </a:r>
            <a:r>
              <a:rPr lang="ru-RU" dirty="0"/>
              <a:t> (</a:t>
            </a:r>
            <a:r>
              <a:rPr lang="ru-RU" dirty="0" err="1"/>
              <a:t>Африканського</a:t>
            </a:r>
            <a:r>
              <a:rPr lang="ru-RU" dirty="0"/>
              <a:t>, </a:t>
            </a:r>
            <a:r>
              <a:rPr lang="ru-RU" dirty="0" err="1"/>
              <a:t>індійського</a:t>
            </a:r>
            <a:r>
              <a:rPr lang="ru-RU" dirty="0"/>
              <a:t> </a:t>
            </a:r>
            <a:r>
              <a:rPr lang="ru-RU" dirty="0" err="1"/>
              <a:t>тощо</a:t>
            </a:r>
            <a:r>
              <a:rPr lang="ru-RU" dirty="0"/>
              <a:t>)</a:t>
            </a:r>
          </a:p>
          <a:p>
            <a:pPr algn="just"/>
            <a:endParaRPr lang="uk-UA" dirty="0"/>
          </a:p>
          <a:p>
            <a:pPr algn="just"/>
            <a:r>
              <a:rPr lang="en-US" dirty="0"/>
              <a:t>Changes for the university:</a:t>
            </a:r>
            <a:endParaRPr lang="uk-UA" dirty="0"/>
          </a:p>
          <a:p>
            <a:pPr algn="just">
              <a:buFont typeface="Wingdings" panose="05000000000000000000" pitchFamily="2" charset="2"/>
              <a:buChar char="q"/>
            </a:pPr>
            <a:r>
              <a:rPr lang="en-US" dirty="0"/>
              <a:t>Implementation of the project involves the formation of a new system of integration and adaptation of foreign students with the involvement of various departments of the university;</a:t>
            </a:r>
            <a:endParaRPr lang="uk-UA" dirty="0"/>
          </a:p>
          <a:p>
            <a:pPr algn="just">
              <a:buFont typeface="Wingdings" panose="05000000000000000000" pitchFamily="2" charset="2"/>
              <a:buChar char="q"/>
            </a:pPr>
            <a:r>
              <a:rPr lang="en-US" dirty="0"/>
              <a:t>Development of an adaptive online course for foreign students;</a:t>
            </a:r>
            <a:endParaRPr lang="uk-UA" dirty="0"/>
          </a:p>
          <a:p>
            <a:pPr algn="just">
              <a:buFont typeface="Wingdings" panose="05000000000000000000" pitchFamily="2" charset="2"/>
              <a:buChar char="q"/>
            </a:pPr>
            <a:r>
              <a:rPr lang="en-US" dirty="0"/>
              <a:t>Formation of new partnerships with the prospect of developing joint projects;</a:t>
            </a:r>
          </a:p>
          <a:p>
            <a:pPr algn="just">
              <a:buFont typeface="Wingdings" panose="05000000000000000000" pitchFamily="2" charset="2"/>
              <a:buChar char="q"/>
            </a:pPr>
            <a:r>
              <a:rPr lang="en-US" dirty="0"/>
              <a:t>Improving the work of centers (African, Indian, etc.)</a:t>
            </a:r>
            <a:endParaRPr lang="uk-UA" dirty="0"/>
          </a:p>
        </p:txBody>
      </p:sp>
      <p:pic>
        <p:nvPicPr>
          <p:cNvPr id="4" name="Рисунок 3"/>
          <p:cNvPicPr>
            <a:picLocks noChangeAspect="1"/>
          </p:cNvPicPr>
          <p:nvPr/>
        </p:nvPicPr>
        <p:blipFill>
          <a:blip r:embed="rId2"/>
          <a:stretch>
            <a:fillRect/>
          </a:stretch>
        </p:blipFill>
        <p:spPr>
          <a:xfrm>
            <a:off x="306749" y="6079078"/>
            <a:ext cx="2590997" cy="740285"/>
          </a:xfrm>
          <a:prstGeom prst="rect">
            <a:avLst/>
          </a:prstGeom>
        </p:spPr>
      </p:pic>
      <p:pic>
        <p:nvPicPr>
          <p:cNvPr id="5" name="Рисунок 4"/>
          <p:cNvPicPr>
            <a:picLocks noChangeAspect="1"/>
          </p:cNvPicPr>
          <p:nvPr/>
        </p:nvPicPr>
        <p:blipFill>
          <a:blip r:embed="rId3"/>
          <a:stretch>
            <a:fillRect/>
          </a:stretch>
        </p:blipFill>
        <p:spPr>
          <a:xfrm>
            <a:off x="9621911" y="5827166"/>
            <a:ext cx="2213774" cy="992197"/>
          </a:xfrm>
          <a:prstGeom prst="rect">
            <a:avLst/>
          </a:prstGeom>
        </p:spPr>
      </p:pic>
    </p:spTree>
    <p:extLst>
      <p:ext uri="{BB962C8B-B14F-4D97-AF65-F5344CB8AC3E}">
        <p14:creationId xmlns:p14="http://schemas.microsoft.com/office/powerpoint/2010/main" val="294624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596" y="119178"/>
            <a:ext cx="10699768" cy="1450757"/>
          </a:xfrm>
        </p:spPr>
        <p:txBody>
          <a:bodyPr>
            <a:noAutofit/>
          </a:bodyPr>
          <a:lstStyle/>
          <a:p>
            <a:pPr algn="ctr"/>
            <a:r>
              <a:rPr lang="ru-RU" sz="3600" b="1" dirty="0"/>
              <a:t>ВПЛИВ ПРОЕКТУ на ІНСТИТУЦІЙНОМУ РІВНІ – </a:t>
            </a:r>
            <a:br>
              <a:rPr lang="ru-RU" sz="3600" b="1" dirty="0"/>
            </a:br>
            <a:r>
              <a:rPr lang="ru-RU" sz="3600" b="1" dirty="0" err="1"/>
              <a:t>інтернаціоналізація</a:t>
            </a:r>
            <a:r>
              <a:rPr lang="ru-RU" sz="3600" b="1" dirty="0"/>
              <a:t> / </a:t>
            </a:r>
            <a:r>
              <a:rPr lang="en-US" sz="3600" b="1" dirty="0"/>
              <a:t>PROJECT INFLUENCE at the INSTITUTIONAL LEVEL - internationalization</a:t>
            </a:r>
            <a:endParaRPr lang="ru-RU" sz="3600" b="1" dirty="0"/>
          </a:p>
        </p:txBody>
      </p:sp>
      <p:sp>
        <p:nvSpPr>
          <p:cNvPr id="3" name="Объект 2"/>
          <p:cNvSpPr>
            <a:spLocks noGrp="1"/>
          </p:cNvSpPr>
          <p:nvPr>
            <p:ph idx="1"/>
          </p:nvPr>
        </p:nvSpPr>
        <p:spPr>
          <a:xfrm>
            <a:off x="929854" y="2515435"/>
            <a:ext cx="10058400" cy="2314142"/>
          </a:xfrm>
        </p:spPr>
        <p:txBody>
          <a:bodyPr numCol="2"/>
          <a:lstStyle/>
          <a:p>
            <a:pPr algn="just"/>
            <a:r>
              <a:rPr lang="ru-RU" dirty="0"/>
              <a:t>Проект є </a:t>
            </a:r>
            <a:r>
              <a:rPr lang="ru-RU" dirty="0" err="1"/>
              <a:t>безпосередньою</a:t>
            </a:r>
            <a:r>
              <a:rPr lang="ru-RU" dirty="0"/>
              <a:t> частиною  </a:t>
            </a:r>
            <a:r>
              <a:rPr lang="ru-RU" dirty="0" err="1"/>
              <a:t>Стратегії</a:t>
            </a:r>
            <a:r>
              <a:rPr lang="ru-RU" dirty="0"/>
              <a:t> </a:t>
            </a:r>
            <a:r>
              <a:rPr lang="ru-RU" dirty="0" err="1"/>
              <a:t>інтернаціоналізації</a:t>
            </a:r>
            <a:r>
              <a:rPr lang="ru-RU" dirty="0"/>
              <a:t> </a:t>
            </a:r>
            <a:r>
              <a:rPr lang="ru-RU" dirty="0" err="1"/>
              <a:t>університету</a:t>
            </a:r>
            <a:r>
              <a:rPr lang="ru-RU" dirty="0"/>
              <a:t> через </a:t>
            </a:r>
            <a:r>
              <a:rPr lang="ru-RU" dirty="0" err="1"/>
              <a:t>залучення</a:t>
            </a:r>
            <a:r>
              <a:rPr lang="ru-RU" dirty="0"/>
              <a:t> </a:t>
            </a:r>
            <a:r>
              <a:rPr lang="ru-RU" dirty="0" err="1"/>
              <a:t>грантового</a:t>
            </a:r>
            <a:r>
              <a:rPr lang="ru-RU" dirty="0"/>
              <a:t> ф</a:t>
            </a:r>
            <a:r>
              <a:rPr lang="uk-UA" dirty="0" err="1"/>
              <a:t>інансування</a:t>
            </a:r>
            <a:r>
              <a:rPr lang="uk-UA" dirty="0"/>
              <a:t>, роботу з іноземними студентами, тощо.</a:t>
            </a:r>
            <a:endParaRPr lang="ru-RU" dirty="0"/>
          </a:p>
          <a:p>
            <a:pPr algn="just"/>
            <a:r>
              <a:rPr lang="ru-RU" dirty="0"/>
              <a:t>Робота з </a:t>
            </a:r>
            <a:r>
              <a:rPr lang="ru-RU" dirty="0" err="1"/>
              <a:t>розробки</a:t>
            </a:r>
            <a:r>
              <a:rPr lang="ru-RU" dirty="0"/>
              <a:t> </a:t>
            </a:r>
            <a:r>
              <a:rPr lang="ru-RU" dirty="0" err="1"/>
              <a:t>навчальних</a:t>
            </a:r>
            <a:r>
              <a:rPr lang="ru-RU" dirty="0"/>
              <a:t> </a:t>
            </a:r>
            <a:r>
              <a:rPr lang="ru-RU" dirty="0" err="1"/>
              <a:t>курсів</a:t>
            </a:r>
            <a:r>
              <a:rPr lang="ru-RU" dirty="0"/>
              <a:t> для </a:t>
            </a:r>
            <a:r>
              <a:rPr lang="ru-RU" dirty="0" err="1"/>
              <a:t>іноземних</a:t>
            </a:r>
            <a:r>
              <a:rPr lang="ru-RU" dirty="0"/>
              <a:t> </a:t>
            </a:r>
            <a:r>
              <a:rPr lang="ru-RU" dirty="0" err="1"/>
              <a:t>студентів</a:t>
            </a:r>
            <a:r>
              <a:rPr lang="ru-RU" dirty="0"/>
              <a:t> </a:t>
            </a:r>
            <a:r>
              <a:rPr lang="ru-RU" dirty="0" err="1"/>
              <a:t>тільки</a:t>
            </a:r>
            <a:r>
              <a:rPr lang="ru-RU" dirty="0"/>
              <a:t> </a:t>
            </a:r>
            <a:r>
              <a:rPr lang="ru-RU" dirty="0" err="1"/>
              <a:t>розпочата</a:t>
            </a:r>
            <a:r>
              <a:rPr lang="ru-RU" dirty="0"/>
              <a:t>. </a:t>
            </a:r>
          </a:p>
          <a:p>
            <a:pPr algn="just"/>
            <a:r>
              <a:rPr lang="en-US" dirty="0"/>
              <a:t>The project is a direct part of the University's Internationalization Strategy through the attraction of grant funding, work with foreign students, etc.</a:t>
            </a:r>
            <a:endParaRPr lang="uk-UA" dirty="0"/>
          </a:p>
          <a:p>
            <a:pPr algn="just"/>
            <a:r>
              <a:rPr lang="en-US" dirty="0"/>
              <a:t>Work on developing training courses for foreign students has just begun.</a:t>
            </a:r>
            <a:endParaRPr lang="ru-RU" dirty="0"/>
          </a:p>
        </p:txBody>
      </p:sp>
      <p:pic>
        <p:nvPicPr>
          <p:cNvPr id="4" name="Рисунок 3"/>
          <p:cNvPicPr>
            <a:picLocks noChangeAspect="1"/>
          </p:cNvPicPr>
          <p:nvPr/>
        </p:nvPicPr>
        <p:blipFill>
          <a:blip r:embed="rId2"/>
          <a:stretch>
            <a:fillRect/>
          </a:stretch>
        </p:blipFill>
        <p:spPr>
          <a:xfrm>
            <a:off x="358265" y="5876264"/>
            <a:ext cx="2681149" cy="766043"/>
          </a:xfrm>
          <a:prstGeom prst="rect">
            <a:avLst/>
          </a:prstGeom>
        </p:spPr>
      </p:pic>
      <p:pic>
        <p:nvPicPr>
          <p:cNvPr id="5" name="Рисунок 4"/>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3284364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a:t>ВПЛИВ ПРОЕКТУ на</a:t>
            </a:r>
            <a:br>
              <a:rPr lang="ru-RU" sz="4000" b="1" dirty="0"/>
            </a:br>
            <a:r>
              <a:rPr lang="ru-RU" sz="4000" b="1" dirty="0"/>
              <a:t>сферу ВИЩОЇ ОСВІТИ / </a:t>
            </a:r>
            <a:br>
              <a:rPr lang="ru-RU" sz="4000" b="1" dirty="0"/>
            </a:br>
            <a:r>
              <a:rPr lang="en-US" sz="4000" b="1" dirty="0"/>
              <a:t>PROJECT INFLUENCE on HIGHER EDUCATION</a:t>
            </a:r>
            <a:endParaRPr lang="ru-RU" sz="4000" b="1" dirty="0"/>
          </a:p>
        </p:txBody>
      </p:sp>
      <p:sp>
        <p:nvSpPr>
          <p:cNvPr id="3" name="Объект 2"/>
          <p:cNvSpPr>
            <a:spLocks noGrp="1"/>
          </p:cNvSpPr>
          <p:nvPr>
            <p:ph idx="1"/>
          </p:nvPr>
        </p:nvSpPr>
        <p:spPr>
          <a:xfrm>
            <a:off x="1097280" y="1997609"/>
            <a:ext cx="10058400" cy="3846728"/>
          </a:xfrm>
        </p:spPr>
        <p:txBody>
          <a:bodyPr numCol="2" spcCol="360000">
            <a:normAutofit/>
          </a:bodyPr>
          <a:lstStyle/>
          <a:p>
            <a:pPr algn="just"/>
            <a:r>
              <a:rPr lang="uk-UA" dirty="0"/>
              <a:t>Проект має важливе значення для підвищення конкурентоспроможності університету на міжнародному рівні, оскільки ефективна робота з інтеграції іноземців створює умови для підвищення популярності ЗВО серед іноземних студентів, розширює можливості викладання іноземними мовами, інтегрує університет у міжнародну навчальну та наукову спільноту.</a:t>
            </a:r>
            <a:endParaRPr lang="en-US" dirty="0"/>
          </a:p>
          <a:p>
            <a:pPr algn="just"/>
            <a:r>
              <a:rPr lang="uk-UA" dirty="0"/>
              <a:t>Інноваційні елементи: адаптаційний курс, програми партнерства для іноземних студентів.</a:t>
            </a:r>
            <a:endParaRPr lang="en-US" dirty="0"/>
          </a:p>
          <a:p>
            <a:pPr algn="just"/>
            <a:r>
              <a:rPr lang="en-US" dirty="0"/>
              <a:t>The project is important for increasing the competitiveness of the university at the international level, as effective work on the integration of foreigners creates conditions for increasing the popularity of HEI among foreign students, expands teaching in foreign languages, integrates the university into the international educational and scientific community.</a:t>
            </a:r>
            <a:endParaRPr lang="uk-UA" dirty="0"/>
          </a:p>
          <a:p>
            <a:pPr algn="just"/>
            <a:r>
              <a:rPr lang="en-US" dirty="0"/>
              <a:t>Innovative elements: adaptation course, partnership</a:t>
            </a:r>
            <a:r>
              <a:rPr lang="uk-UA" dirty="0"/>
              <a:t> </a:t>
            </a:r>
            <a:r>
              <a:rPr lang="en-US" dirty="0"/>
              <a:t>and buddy programs for foreign students.</a:t>
            </a:r>
            <a:endParaRPr lang="ru-RU" dirty="0"/>
          </a:p>
        </p:txBody>
      </p:sp>
      <p:pic>
        <p:nvPicPr>
          <p:cNvPr id="4" name="Рисунок 3"/>
          <p:cNvPicPr>
            <a:picLocks noChangeAspect="1"/>
          </p:cNvPicPr>
          <p:nvPr/>
        </p:nvPicPr>
        <p:blipFill>
          <a:blip r:embed="rId2"/>
          <a:stretch>
            <a:fillRect/>
          </a:stretch>
        </p:blipFill>
        <p:spPr>
          <a:xfrm>
            <a:off x="229477" y="6104586"/>
            <a:ext cx="2578118" cy="736606"/>
          </a:xfrm>
          <a:prstGeom prst="rect">
            <a:avLst/>
          </a:prstGeom>
        </p:spPr>
      </p:pic>
      <p:pic>
        <p:nvPicPr>
          <p:cNvPr id="5" name="Рисунок 4"/>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118936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12642"/>
            <a:ext cx="10058400" cy="1450757"/>
          </a:xfrm>
        </p:spPr>
        <p:txBody>
          <a:bodyPr>
            <a:normAutofit/>
          </a:bodyPr>
          <a:lstStyle/>
          <a:p>
            <a:pPr algn="ctr"/>
            <a:r>
              <a:rPr lang="uk-UA" sz="3600" b="1" dirty="0"/>
              <a:t>Забезпечення СТАЛОСТІ РЕЗУЛЬТАТІВ ПРОЕКТУ</a:t>
            </a:r>
            <a:r>
              <a:rPr lang="en-US" sz="3600" b="1" dirty="0"/>
              <a:t> / Ensuring SUSTAINABILITY OF PROJECT RESULTS</a:t>
            </a:r>
            <a:endParaRPr lang="ru-RU" sz="3600" dirty="0"/>
          </a:p>
        </p:txBody>
      </p:sp>
      <p:sp>
        <p:nvSpPr>
          <p:cNvPr id="4" name="Объект 2"/>
          <p:cNvSpPr>
            <a:spLocks noGrp="1"/>
          </p:cNvSpPr>
          <p:nvPr>
            <p:ph idx="1"/>
          </p:nvPr>
        </p:nvSpPr>
        <p:spPr>
          <a:xfrm>
            <a:off x="762429" y="2000281"/>
            <a:ext cx="10058400" cy="4023360"/>
          </a:xfrm>
        </p:spPr>
        <p:txBody>
          <a:bodyPr numCol="2" spcCol="360000">
            <a:normAutofit/>
          </a:bodyPr>
          <a:lstStyle/>
          <a:p>
            <a:pPr algn="just"/>
            <a:r>
              <a:rPr lang="uk-UA" sz="2400" dirty="0"/>
              <a:t>На інституційному рівні забезпечується підтримка реалізації проекту та подальшої реалізації програм інтеграції та адаптації іноземних студентів після його завершення. </a:t>
            </a:r>
            <a:endParaRPr lang="en-US" sz="2400" dirty="0"/>
          </a:p>
          <a:p>
            <a:pPr algn="just"/>
            <a:r>
              <a:rPr lang="uk-UA" sz="2400" dirty="0"/>
              <a:t>Зокрема, це забезпечення людськими ресурсами, приміщеннями, частиною обладнання, тощо.</a:t>
            </a:r>
          </a:p>
          <a:p>
            <a:pPr algn="just"/>
            <a:r>
              <a:rPr lang="en-US" sz="2400" dirty="0"/>
              <a:t>At the institutional level, support is provided for project implementation and further implementation of the integration and adaptation programs for foreign students after its completion. </a:t>
            </a:r>
          </a:p>
          <a:p>
            <a:pPr algn="just"/>
            <a:r>
              <a:rPr lang="en-US" sz="2400" dirty="0"/>
              <a:t>In particular, it is the provision of human resources, premises, part of the equipment, etc.</a:t>
            </a:r>
            <a:endParaRPr lang="uk-UA" sz="2400" dirty="0"/>
          </a:p>
          <a:p>
            <a:pPr algn="just"/>
            <a:endParaRPr lang="ru-RU" dirty="0"/>
          </a:p>
        </p:txBody>
      </p:sp>
      <p:pic>
        <p:nvPicPr>
          <p:cNvPr id="5" name="Рисунок 4"/>
          <p:cNvPicPr>
            <a:picLocks noChangeAspect="1"/>
          </p:cNvPicPr>
          <p:nvPr/>
        </p:nvPicPr>
        <p:blipFill>
          <a:blip r:embed="rId2"/>
          <a:stretch>
            <a:fillRect/>
          </a:stretch>
        </p:blipFill>
        <p:spPr>
          <a:xfrm>
            <a:off x="358265" y="5876264"/>
            <a:ext cx="2681149" cy="766043"/>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148177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5769" y="394977"/>
            <a:ext cx="9002332" cy="1450757"/>
          </a:xfrm>
        </p:spPr>
        <p:txBody>
          <a:bodyPr>
            <a:noAutofit/>
          </a:bodyPr>
          <a:lstStyle/>
          <a:p>
            <a:pPr algn="ctr"/>
            <a:r>
              <a:rPr lang="uk-UA" sz="3200" b="1" dirty="0"/>
              <a:t>ВІДПОВІДНІСТЬ(РЕЛЕВАНТНІСТЬ) проекту до контексту середовища, у якому діє проект / </a:t>
            </a:r>
            <a:br>
              <a:rPr lang="uk-UA" sz="3200" b="1" dirty="0"/>
            </a:br>
            <a:r>
              <a:rPr lang="en-US" sz="3200" b="1" dirty="0"/>
              <a:t>COMPLIANCE (RELEVANCE) of the project to the context of the environment in which the project operates</a:t>
            </a:r>
            <a:endParaRPr lang="ru-RU" sz="3200" dirty="0"/>
          </a:p>
        </p:txBody>
      </p:sp>
      <p:sp>
        <p:nvSpPr>
          <p:cNvPr id="3" name="Объект 2"/>
          <p:cNvSpPr>
            <a:spLocks noGrp="1"/>
          </p:cNvSpPr>
          <p:nvPr>
            <p:ph idx="1"/>
          </p:nvPr>
        </p:nvSpPr>
        <p:spPr>
          <a:xfrm>
            <a:off x="373486" y="1845734"/>
            <a:ext cx="11423561" cy="4023360"/>
          </a:xfrm>
        </p:spPr>
        <p:txBody>
          <a:bodyPr numCol="2" spcCol="180000">
            <a:normAutofit/>
          </a:bodyPr>
          <a:lstStyle/>
          <a:p>
            <a:pPr algn="just"/>
            <a:r>
              <a:rPr lang="uk-UA" sz="1800" dirty="0"/>
              <a:t>Реалізація проекту освіти відповідає одній з нагальних проблем у навчанні іноземців – адаптує  їх до навчання та життя у новому середовищі.  Більшість іноземних студентів в Україні потрапляють у іншомовне культурне середовище та важко інтегруються без допомоги сторонніх. Цей проект спрямований на створення умов комфортної та безпечної інтеграції іноземців із перспективою працевлаштування і залучення до соціально-культурного життя. </a:t>
            </a:r>
          </a:p>
          <a:p>
            <a:pPr algn="just"/>
            <a:r>
              <a:rPr lang="uk-UA" sz="1800" dirty="0"/>
              <a:t>Реалізація проекту також забезпечує синергію з іншими міжнародними проектами університету. Наприклад, це взаємодія іноземних студентів з проектом </a:t>
            </a:r>
            <a:r>
              <a:rPr lang="en-US" sz="1800" dirty="0"/>
              <a:t>GIZ</a:t>
            </a:r>
            <a:r>
              <a:rPr lang="uk-UA" sz="1800" dirty="0"/>
              <a:t>, учасниками студентських обмінів, під час інтеграції до університетського середовища.</a:t>
            </a:r>
            <a:r>
              <a:rPr lang="en-US" sz="1800" dirty="0"/>
              <a:t> </a:t>
            </a:r>
            <a:endParaRPr lang="uk-UA" sz="1800" dirty="0"/>
          </a:p>
          <a:p>
            <a:pPr algn="just"/>
            <a:r>
              <a:rPr lang="en-US" sz="1800" dirty="0"/>
              <a:t>The implementation of the education project meets one of the urgent problems in the education of foreigners - it adapts them to study and life in a new environment. Most foreign students in Ukraine find themselves in a foreign-language cultural environment and find it difficult to integrate without the help of outsiders. This project aims to create conditions for the comfortable and safe integration of foreigners with the prospect of employment and involvement in socio-cultural life.</a:t>
            </a:r>
            <a:endParaRPr lang="uk-UA" sz="1800" dirty="0"/>
          </a:p>
          <a:p>
            <a:pPr algn="just"/>
            <a:r>
              <a:rPr lang="en-US" sz="1800" dirty="0"/>
              <a:t>The project also provides synergies with other international projects of the university. For example, it is the interaction of foreign students with GIZ project, participants of student exchanges, during integration into the university environment.</a:t>
            </a:r>
            <a:endParaRPr lang="ru-RU" sz="1800" dirty="0"/>
          </a:p>
        </p:txBody>
      </p:sp>
      <p:pic>
        <p:nvPicPr>
          <p:cNvPr id="4" name="Рисунок 3"/>
          <p:cNvPicPr>
            <a:picLocks noChangeAspect="1"/>
          </p:cNvPicPr>
          <p:nvPr/>
        </p:nvPicPr>
        <p:blipFill>
          <a:blip r:embed="rId2"/>
          <a:stretch>
            <a:fillRect/>
          </a:stretch>
        </p:blipFill>
        <p:spPr>
          <a:xfrm>
            <a:off x="373486" y="5966416"/>
            <a:ext cx="2681149" cy="766043"/>
          </a:xfrm>
          <a:prstGeom prst="rect">
            <a:avLst/>
          </a:prstGeom>
        </p:spPr>
      </p:pic>
      <p:pic>
        <p:nvPicPr>
          <p:cNvPr id="5" name="Рисунок 4"/>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359450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437" y="112432"/>
            <a:ext cx="11136085" cy="997912"/>
          </a:xfrm>
        </p:spPr>
        <p:txBody>
          <a:bodyPr>
            <a:noAutofit/>
          </a:bodyPr>
          <a:lstStyle/>
          <a:p>
            <a:pPr algn="ctr"/>
            <a:r>
              <a:rPr lang="ru-RU" sz="3200" dirty="0"/>
              <a:t>ВПРОВАДЖЕННЯ проекту / </a:t>
            </a:r>
            <a:r>
              <a:rPr lang="en-US" sz="3200" dirty="0"/>
              <a:t>Project IMPLEMENTATION</a:t>
            </a:r>
            <a:br>
              <a:rPr lang="en-US" sz="3200" dirty="0"/>
            </a:br>
            <a:r>
              <a:rPr lang="ru-RU" sz="3200" dirty="0" err="1"/>
              <a:t>Візуалізація</a:t>
            </a:r>
            <a:r>
              <a:rPr lang="ru-RU" sz="3200" dirty="0"/>
              <a:t>. Вебсайт / </a:t>
            </a:r>
            <a:r>
              <a:rPr lang="en-US" sz="3200" dirty="0"/>
              <a:t>Visualization. Web-site</a:t>
            </a:r>
            <a:endParaRPr lang="ru-RU" sz="3200" dirty="0"/>
          </a:p>
        </p:txBody>
      </p:sp>
      <p:sp>
        <p:nvSpPr>
          <p:cNvPr id="3" name="Объект 2"/>
          <p:cNvSpPr>
            <a:spLocks noGrp="1"/>
          </p:cNvSpPr>
          <p:nvPr>
            <p:ph idx="1"/>
          </p:nvPr>
        </p:nvSpPr>
        <p:spPr>
          <a:xfrm>
            <a:off x="558437" y="1257906"/>
            <a:ext cx="10885714" cy="3031065"/>
          </a:xfrm>
        </p:spPr>
        <p:style>
          <a:lnRef idx="2">
            <a:schemeClr val="accent1"/>
          </a:lnRef>
          <a:fillRef idx="1">
            <a:schemeClr val="lt1"/>
          </a:fillRef>
          <a:effectRef idx="0">
            <a:schemeClr val="accent1"/>
          </a:effectRef>
          <a:fontRef idx="minor">
            <a:schemeClr val="dk1"/>
          </a:fontRef>
        </p:style>
        <p:txBody>
          <a:bodyPr numCol="2">
            <a:normAutofit lnSpcReduction="10000"/>
          </a:bodyPr>
          <a:lstStyle/>
          <a:p>
            <a:pPr algn="just">
              <a:spcBef>
                <a:spcPts val="0"/>
              </a:spcBef>
              <a:spcAft>
                <a:spcPts val="0"/>
              </a:spcAft>
            </a:pPr>
            <a:r>
              <a:rPr lang="uk-UA" sz="1800" dirty="0"/>
              <a:t>Проект дотримується усіх вимог донора щодо  візуалізації. </a:t>
            </a:r>
            <a:r>
              <a:rPr lang="uk-UA" sz="1800" dirty="0" err="1"/>
              <a:t>Лого</a:t>
            </a:r>
            <a:r>
              <a:rPr lang="uk-UA" sz="1800" dirty="0"/>
              <a:t> програми </a:t>
            </a:r>
            <a:r>
              <a:rPr lang="uk-UA" sz="1800" dirty="0" err="1"/>
              <a:t>Еразмус</a:t>
            </a:r>
            <a:r>
              <a:rPr lang="uk-UA" sz="1800" dirty="0"/>
              <a:t>+ та проекту</a:t>
            </a:r>
            <a:r>
              <a:rPr lang="en-US" sz="1800" dirty="0"/>
              <a:t> INTERADIS </a:t>
            </a:r>
            <a:r>
              <a:rPr lang="uk-UA" sz="1800" dirty="0"/>
              <a:t>розміщено на відповідних ресурсах університету, також візуалізація забезпечується під час публікації новин та</a:t>
            </a:r>
            <a:r>
              <a:rPr lang="en-US" sz="1800" dirty="0"/>
              <a:t> </a:t>
            </a:r>
            <a:r>
              <a:rPr lang="uk-UA" sz="1800" dirty="0"/>
              <a:t>інформації за проектом на сайті та у соціальних мережах. Заплановано подальше висвітлення результатів із використанням</a:t>
            </a:r>
            <a:r>
              <a:rPr lang="en-US" sz="1800" dirty="0"/>
              <a:t> </a:t>
            </a:r>
            <a:r>
              <a:rPr lang="uk-UA" sz="1800" dirty="0" err="1"/>
              <a:t>айдентики</a:t>
            </a:r>
            <a:r>
              <a:rPr lang="uk-UA" sz="1800" dirty="0"/>
              <a:t> проекту. </a:t>
            </a:r>
            <a:endParaRPr lang="en-US" sz="1800" dirty="0"/>
          </a:p>
          <a:p>
            <a:pPr algn="just">
              <a:spcBef>
                <a:spcPts val="0"/>
              </a:spcBef>
              <a:spcAft>
                <a:spcPts val="0"/>
              </a:spcAft>
            </a:pPr>
            <a:r>
              <a:rPr lang="ru-RU" sz="1800" dirty="0"/>
              <a:t>Лого </a:t>
            </a:r>
            <a:r>
              <a:rPr lang="ru-RU" sz="1800" dirty="0" err="1"/>
              <a:t>програми</a:t>
            </a:r>
            <a:r>
              <a:rPr lang="ru-RU" sz="1800" dirty="0"/>
              <a:t> </a:t>
            </a:r>
            <a:r>
              <a:rPr lang="ru-RU" sz="1800" dirty="0" err="1"/>
              <a:t>Еразмус</a:t>
            </a:r>
            <a:r>
              <a:rPr lang="ru-RU" sz="1800" dirty="0"/>
              <a:t>+ та проекту </a:t>
            </a:r>
            <a:r>
              <a:rPr lang="ru-RU" sz="1800" dirty="0" err="1"/>
              <a:t>розміщено</a:t>
            </a:r>
            <a:r>
              <a:rPr lang="ru-RU" sz="1800" dirty="0"/>
              <a:t> на </a:t>
            </a:r>
            <a:r>
              <a:rPr lang="ru-RU" sz="1800" dirty="0" err="1"/>
              <a:t>вебсайті</a:t>
            </a:r>
            <a:r>
              <a:rPr lang="ru-RU" sz="1800" dirty="0"/>
              <a:t> </a:t>
            </a:r>
            <a:r>
              <a:rPr lang="ru-RU" sz="1800" dirty="0" err="1"/>
              <a:t>університету</a:t>
            </a:r>
            <a:r>
              <a:rPr lang="ru-RU" sz="1800" dirty="0"/>
              <a:t>. </a:t>
            </a:r>
            <a:r>
              <a:rPr lang="ru-RU" sz="1800" dirty="0" err="1"/>
              <a:t>Також</a:t>
            </a:r>
            <a:r>
              <a:rPr lang="ru-RU" sz="1800" dirty="0"/>
              <a:t> регулярно </a:t>
            </a:r>
            <a:r>
              <a:rPr lang="ru-RU" sz="1800" dirty="0" err="1"/>
              <a:t>публікується</a:t>
            </a:r>
            <a:r>
              <a:rPr lang="ru-RU" sz="1800" dirty="0"/>
              <a:t> </a:t>
            </a:r>
            <a:r>
              <a:rPr lang="ru-RU" sz="1800" dirty="0" err="1"/>
              <a:t>інформація</a:t>
            </a:r>
            <a:r>
              <a:rPr lang="ru-RU" sz="1800" dirty="0"/>
              <a:t> </a:t>
            </a:r>
            <a:r>
              <a:rPr lang="ru-RU" sz="1800" dirty="0" err="1"/>
              <a:t>щодо</a:t>
            </a:r>
            <a:r>
              <a:rPr lang="en-US" sz="1800" dirty="0"/>
              <a:t> </a:t>
            </a:r>
            <a:r>
              <a:rPr lang="ru-RU" sz="1800" dirty="0"/>
              <a:t>ходу </a:t>
            </a:r>
            <a:r>
              <a:rPr lang="ru-RU" sz="1800" dirty="0" err="1"/>
              <a:t>реалізації</a:t>
            </a:r>
            <a:r>
              <a:rPr lang="ru-RU" sz="1800" dirty="0"/>
              <a:t> проекту. </a:t>
            </a:r>
            <a:r>
              <a:rPr lang="ru-RU" sz="1800" dirty="0" err="1"/>
              <a:t>Посилання</a:t>
            </a:r>
            <a:r>
              <a:rPr lang="ru-RU" sz="1800" dirty="0"/>
              <a:t> на </a:t>
            </a:r>
            <a:r>
              <a:rPr lang="ru-RU" sz="1800" dirty="0" err="1"/>
              <a:t>публікації</a:t>
            </a:r>
            <a:r>
              <a:rPr lang="ru-RU" sz="1800" dirty="0"/>
              <a:t> та </a:t>
            </a:r>
            <a:r>
              <a:rPr lang="ru-RU" sz="1800" dirty="0" err="1"/>
              <a:t>візуальні</a:t>
            </a:r>
            <a:r>
              <a:rPr lang="ru-RU" sz="1800" dirty="0"/>
              <a:t> </a:t>
            </a:r>
            <a:r>
              <a:rPr lang="ru-RU" sz="1800" dirty="0" err="1"/>
              <a:t>матеріали</a:t>
            </a:r>
            <a:r>
              <a:rPr lang="ru-RU" sz="1800" dirty="0"/>
              <a:t>: </a:t>
            </a:r>
            <a:endParaRPr lang="en-US" sz="1800" dirty="0"/>
          </a:p>
          <a:p>
            <a:pPr algn="just">
              <a:spcBef>
                <a:spcPts val="0"/>
              </a:spcBef>
              <a:spcAft>
                <a:spcPts val="0"/>
              </a:spcAft>
            </a:pPr>
            <a:endParaRPr lang="en-US" sz="1800" dirty="0"/>
          </a:p>
          <a:p>
            <a:pPr algn="just">
              <a:spcBef>
                <a:spcPts val="0"/>
              </a:spcBef>
              <a:spcAft>
                <a:spcPts val="0"/>
              </a:spcAft>
            </a:pPr>
            <a:endParaRPr lang="en-US" sz="1800" dirty="0"/>
          </a:p>
          <a:p>
            <a:pPr algn="just">
              <a:spcBef>
                <a:spcPts val="0"/>
              </a:spcBef>
              <a:spcAft>
                <a:spcPts val="0"/>
              </a:spcAft>
            </a:pPr>
            <a:r>
              <a:rPr lang="en-US" sz="1800" dirty="0"/>
              <a:t>The project complies with all donor requirements for visualization. The logos of the Erasmus + program and the INTERADIS project are placed on the relevant resources of the university, and visualization is provided when publishing news and information about the project on the website and social networks. Further coverage of the results using the project identity is planned too.</a:t>
            </a:r>
          </a:p>
          <a:p>
            <a:pPr algn="just">
              <a:spcBef>
                <a:spcPts val="0"/>
              </a:spcBef>
              <a:spcAft>
                <a:spcPts val="0"/>
              </a:spcAft>
            </a:pPr>
            <a:r>
              <a:rPr lang="en-US" sz="1800" dirty="0"/>
              <a:t>The logos of the Erasmus + program and the project are posted on the university's website. Information on the progress of the project is also regularly published. Links to publications and visual materials:</a:t>
            </a:r>
          </a:p>
          <a:p>
            <a:pPr algn="just">
              <a:spcBef>
                <a:spcPts val="0"/>
              </a:spcBef>
              <a:spcAft>
                <a:spcPts val="0"/>
              </a:spcAft>
            </a:pPr>
            <a:endParaRPr lang="uk-UA" sz="1800" dirty="0"/>
          </a:p>
        </p:txBody>
      </p:sp>
      <p:sp>
        <p:nvSpPr>
          <p:cNvPr id="4" name="Прямоугольник 3"/>
          <p:cNvSpPr/>
          <p:nvPr/>
        </p:nvSpPr>
        <p:spPr>
          <a:xfrm>
            <a:off x="920932" y="4288971"/>
            <a:ext cx="10523219" cy="2031325"/>
          </a:xfrm>
          <a:prstGeom prst="rect">
            <a:avLst/>
          </a:prstGeom>
        </p:spPr>
        <p:txBody>
          <a:bodyPr wrap="square">
            <a:spAutoFit/>
          </a:bodyPr>
          <a:lstStyle/>
          <a:p>
            <a:pPr algn="ctr"/>
            <a:r>
              <a:rPr lang="en-US" sz="1400" dirty="0">
                <a:hlinkClick r:id="rId2"/>
              </a:rPr>
              <a:t>https://www.univer.kharkov.ua/en/general/univer_today/news?news_id=6538</a:t>
            </a:r>
            <a:endParaRPr lang="en-US" sz="1400" dirty="0"/>
          </a:p>
          <a:p>
            <a:pPr algn="ctr"/>
            <a:r>
              <a:rPr lang="en-US" sz="1400" dirty="0">
                <a:hlinkClick r:id="rId3"/>
              </a:rPr>
              <a:t>https://www.univer.kharkov.ua/ua/intrelations/universitet-v-mizhn-proektah/intreleations-erasmus/interadis</a:t>
            </a:r>
            <a:r>
              <a:rPr lang="ru-RU" sz="1400" dirty="0"/>
              <a:t> </a:t>
            </a:r>
            <a:endParaRPr lang="en-US" sz="1400" dirty="0"/>
          </a:p>
          <a:p>
            <a:pPr algn="ctr"/>
            <a:r>
              <a:rPr lang="en-US" sz="1400" dirty="0">
                <a:hlinkClick r:id="rId4"/>
              </a:rPr>
              <a:t>http://kbs.karazin.ua/events/single/256?lang=ua</a:t>
            </a:r>
            <a:r>
              <a:rPr lang="ru-RU" sz="1400" dirty="0"/>
              <a:t> </a:t>
            </a:r>
            <a:endParaRPr lang="en-US" sz="1400" dirty="0"/>
          </a:p>
          <a:p>
            <a:pPr algn="ctr"/>
            <a:r>
              <a:rPr lang="en-US" sz="1400" dirty="0">
                <a:hlinkClick r:id="rId5"/>
              </a:rPr>
              <a:t>http://kbs.karazin.ua/events/single/267?lang=ua</a:t>
            </a:r>
            <a:r>
              <a:rPr lang="ru-RU" sz="1400" dirty="0"/>
              <a:t> </a:t>
            </a:r>
            <a:endParaRPr lang="en-US" sz="1400" dirty="0"/>
          </a:p>
          <a:p>
            <a:pPr algn="ctr"/>
            <a:r>
              <a:rPr lang="en-US" sz="1400" dirty="0">
                <a:hlinkClick r:id="rId6"/>
              </a:rPr>
              <a:t>http://kbs.karazin.ua/events/single/271?lang=ua</a:t>
            </a:r>
            <a:r>
              <a:rPr lang="ru-RU" sz="1400" dirty="0"/>
              <a:t> </a:t>
            </a:r>
            <a:endParaRPr lang="en-US" sz="1400" dirty="0"/>
          </a:p>
          <a:p>
            <a:pPr algn="ctr"/>
            <a:r>
              <a:rPr lang="en-US" sz="1400" dirty="0">
                <a:hlinkClick r:id="rId7"/>
              </a:rPr>
              <a:t>https://www.univer.kharkov.ua/ua/general/univer_today/announce?news_id=10377</a:t>
            </a:r>
            <a:r>
              <a:rPr lang="ru-RU" sz="1400" dirty="0"/>
              <a:t> </a:t>
            </a:r>
            <a:endParaRPr lang="en-US" sz="1400" dirty="0"/>
          </a:p>
          <a:p>
            <a:pPr algn="ctr"/>
            <a:r>
              <a:rPr lang="en-US" sz="1400" dirty="0">
                <a:hlinkClick r:id="rId8"/>
              </a:rPr>
              <a:t>https://www.facebook.com/488864467952070/posts/1770121479826356/?d=n</a:t>
            </a:r>
            <a:r>
              <a:rPr lang="ru-RU" sz="1400" dirty="0"/>
              <a:t> </a:t>
            </a:r>
            <a:endParaRPr lang="en-US" sz="1400" dirty="0"/>
          </a:p>
          <a:p>
            <a:pPr algn="ctr"/>
            <a:r>
              <a:rPr lang="en-US" sz="1400" dirty="0">
                <a:hlinkClick r:id="rId9"/>
              </a:rPr>
              <a:t>https://www.facebook.com/100054459879755/posts/243403267485001/?d=n</a:t>
            </a:r>
            <a:r>
              <a:rPr lang="ru-RU" sz="1400" dirty="0"/>
              <a:t> </a:t>
            </a:r>
            <a:endParaRPr lang="en-US" sz="1400" dirty="0"/>
          </a:p>
          <a:p>
            <a:pPr algn="ctr"/>
            <a:r>
              <a:rPr lang="en-US" sz="1400" dirty="0">
                <a:hlinkClick r:id="rId10"/>
              </a:rPr>
              <a:t>https://www.facebook.com/488864467952070/posts/1771027163069121/?d=n</a:t>
            </a:r>
            <a:r>
              <a:rPr lang="ru-RU" sz="1400" dirty="0"/>
              <a:t> </a:t>
            </a:r>
            <a:endParaRPr lang="en-US" sz="1400" dirty="0"/>
          </a:p>
        </p:txBody>
      </p:sp>
      <p:pic>
        <p:nvPicPr>
          <p:cNvPr id="5" name="Рисунок 4"/>
          <p:cNvPicPr>
            <a:picLocks noChangeAspect="1"/>
          </p:cNvPicPr>
          <p:nvPr/>
        </p:nvPicPr>
        <p:blipFill>
          <a:blip r:embed="rId11"/>
          <a:stretch>
            <a:fillRect/>
          </a:stretch>
        </p:blipFill>
        <p:spPr>
          <a:xfrm>
            <a:off x="358265" y="5876264"/>
            <a:ext cx="2681149" cy="766043"/>
          </a:xfrm>
          <a:prstGeom prst="rect">
            <a:avLst/>
          </a:prstGeom>
        </p:spPr>
      </p:pic>
      <p:pic>
        <p:nvPicPr>
          <p:cNvPr id="6" name="Рисунок 5"/>
          <p:cNvPicPr>
            <a:picLocks noChangeAspect="1"/>
          </p:cNvPicPr>
          <p:nvPr/>
        </p:nvPicPr>
        <p:blipFill>
          <a:blip r:embed="rId12"/>
          <a:stretch>
            <a:fillRect/>
          </a:stretch>
        </p:blipFill>
        <p:spPr>
          <a:xfrm>
            <a:off x="9750700" y="5763186"/>
            <a:ext cx="2213774" cy="992197"/>
          </a:xfrm>
          <a:prstGeom prst="rect">
            <a:avLst/>
          </a:prstGeom>
        </p:spPr>
      </p:pic>
    </p:spTree>
    <p:extLst>
      <p:ext uri="{BB962C8B-B14F-4D97-AF65-F5344CB8AC3E}">
        <p14:creationId xmlns:p14="http://schemas.microsoft.com/office/powerpoint/2010/main" val="407038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1218" y="0"/>
            <a:ext cx="10058400" cy="1450757"/>
          </a:xfrm>
        </p:spPr>
        <p:txBody>
          <a:bodyPr>
            <a:normAutofit/>
          </a:bodyPr>
          <a:lstStyle/>
          <a:p>
            <a:pPr algn="ctr"/>
            <a:r>
              <a:rPr lang="uk-UA" sz="4000" b="1" dirty="0"/>
              <a:t>Діяльність у ПАРТНЕРСТВІ та СПІВПРАЦЯ</a:t>
            </a:r>
            <a:r>
              <a:rPr lang="en-US" sz="4000" b="1" dirty="0"/>
              <a:t> / Activities in PARTNERSHIP and COOPERATION</a:t>
            </a:r>
            <a:endParaRPr lang="ru-RU" sz="4000" dirty="0"/>
          </a:p>
        </p:txBody>
      </p:sp>
      <p:sp>
        <p:nvSpPr>
          <p:cNvPr id="4" name="Объект 2"/>
          <p:cNvSpPr>
            <a:spLocks noGrp="1"/>
          </p:cNvSpPr>
          <p:nvPr>
            <p:ph idx="1"/>
          </p:nvPr>
        </p:nvSpPr>
        <p:spPr>
          <a:xfrm>
            <a:off x="270455" y="1867436"/>
            <a:ext cx="11539471" cy="4314423"/>
          </a:xfrm>
        </p:spPr>
        <p:txBody>
          <a:bodyPr numCol="2" spcCol="360000">
            <a:normAutofit/>
          </a:bodyPr>
          <a:lstStyle/>
          <a:p>
            <a:pPr algn="just"/>
            <a:r>
              <a:rPr lang="uk-UA" dirty="0"/>
              <a:t>Підписано Партнерську угоду із європейським координатором проекту </a:t>
            </a:r>
            <a:endParaRPr lang="en-US" dirty="0"/>
          </a:p>
          <a:p>
            <a:pPr algn="just"/>
            <a:r>
              <a:rPr lang="uk-UA" dirty="0"/>
              <a:t>Структура управління проектом передбачає розподіл відповідальності та пакетів завдань між партнерами. Координатор проекту: </a:t>
            </a:r>
            <a:r>
              <a:rPr lang="en-US" dirty="0"/>
              <a:t>Netherlands Business Academy</a:t>
            </a:r>
          </a:p>
          <a:p>
            <a:pPr algn="just"/>
            <a:r>
              <a:rPr lang="uk-UA" dirty="0"/>
              <a:t>За проектом вже відбулася  1 координаційна зустріч онлайн та заплановані інші зустрічі, під час яких відбувається обговорення ходу реалізації проекту, постановка завдань, вирішення поточних питань</a:t>
            </a:r>
            <a:r>
              <a:rPr lang="en-US" dirty="0"/>
              <a:t> </a:t>
            </a:r>
            <a:r>
              <a:rPr lang="uk-UA" dirty="0"/>
              <a:t> </a:t>
            </a:r>
          </a:p>
          <a:p>
            <a:pPr algn="just"/>
            <a:r>
              <a:rPr lang="uk-UA" dirty="0"/>
              <a:t>Усі матеріали щодо реалізації проекту знаходяться на </a:t>
            </a:r>
            <a:r>
              <a:rPr lang="en-US" dirty="0"/>
              <a:t>Google Disk </a:t>
            </a:r>
          </a:p>
          <a:p>
            <a:pPr algn="just"/>
            <a:r>
              <a:rPr lang="en-US" dirty="0"/>
              <a:t>A Partnership Agreement has been signed with the European Project Coordinator</a:t>
            </a:r>
          </a:p>
          <a:p>
            <a:pPr algn="just"/>
            <a:r>
              <a:rPr lang="en-US" dirty="0"/>
              <a:t>The project management structure includes the distribution of responsibilities and work packages between partners. Project coordinator: Netherlands Business Academy.</a:t>
            </a:r>
          </a:p>
          <a:p>
            <a:pPr algn="just"/>
            <a:r>
              <a:rPr lang="en-US" dirty="0"/>
              <a:t>1 online coordination meeting has already been conducted and other meetings are planned, during which there is a discussion of the project implementation, setting tasks, solving current issues.</a:t>
            </a:r>
          </a:p>
          <a:p>
            <a:pPr algn="just"/>
            <a:r>
              <a:rPr lang="en-US" dirty="0"/>
              <a:t>All materials on the project are represented on Google Disk </a:t>
            </a:r>
          </a:p>
          <a:p>
            <a:pPr algn="just"/>
            <a:endParaRPr lang="ru-RU" dirty="0"/>
          </a:p>
        </p:txBody>
      </p:sp>
      <p:pic>
        <p:nvPicPr>
          <p:cNvPr id="5" name="Рисунок 4"/>
          <p:cNvPicPr>
            <a:picLocks noChangeAspect="1"/>
          </p:cNvPicPr>
          <p:nvPr/>
        </p:nvPicPr>
        <p:blipFill>
          <a:blip r:embed="rId2"/>
          <a:stretch>
            <a:fillRect/>
          </a:stretch>
        </p:blipFill>
        <p:spPr>
          <a:xfrm>
            <a:off x="152203" y="6079078"/>
            <a:ext cx="2681149" cy="766043"/>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221343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06062"/>
            <a:ext cx="10058400" cy="1450757"/>
          </a:xfrm>
        </p:spPr>
        <p:txBody>
          <a:bodyPr>
            <a:noAutofit/>
          </a:bodyPr>
          <a:lstStyle/>
          <a:p>
            <a:pPr algn="ctr"/>
            <a:r>
              <a:rPr lang="uk-UA" sz="3600" b="1" dirty="0"/>
              <a:t>Діяльність у ПАРТНЕРСТВІ</a:t>
            </a:r>
            <a:r>
              <a:rPr lang="en-US" sz="3600" b="1" dirty="0"/>
              <a:t> </a:t>
            </a:r>
            <a:r>
              <a:rPr lang="uk-UA" sz="3600" b="1" dirty="0"/>
              <a:t>(фінансові аспекти)</a:t>
            </a:r>
            <a:r>
              <a:rPr lang="en-US" sz="3600" b="1" dirty="0"/>
              <a:t> / </a:t>
            </a:r>
            <a:br>
              <a:rPr lang="en-US" sz="3600" b="1" dirty="0"/>
            </a:br>
            <a:r>
              <a:rPr lang="en-US" sz="3600" b="1" dirty="0"/>
              <a:t>PARTNERSHIP ACTIVITIES (financial aspects)</a:t>
            </a:r>
            <a:endParaRPr lang="ru-RU" sz="3600" dirty="0"/>
          </a:p>
        </p:txBody>
      </p:sp>
      <p:sp>
        <p:nvSpPr>
          <p:cNvPr id="4" name="Объект 2"/>
          <p:cNvSpPr>
            <a:spLocks noGrp="1"/>
          </p:cNvSpPr>
          <p:nvPr>
            <p:ph idx="1"/>
          </p:nvPr>
        </p:nvSpPr>
        <p:spPr>
          <a:xfrm>
            <a:off x="1097280" y="1451177"/>
            <a:ext cx="10380372" cy="3992450"/>
          </a:xfrm>
        </p:spPr>
        <p:style>
          <a:lnRef idx="2">
            <a:schemeClr val="accent2"/>
          </a:lnRef>
          <a:fillRef idx="1">
            <a:schemeClr val="lt1"/>
          </a:fillRef>
          <a:effectRef idx="0">
            <a:schemeClr val="accent2"/>
          </a:effectRef>
          <a:fontRef idx="minor">
            <a:schemeClr val="dk1"/>
          </a:fontRef>
        </p:style>
        <p:txBody>
          <a:bodyPr numCol="2">
            <a:normAutofit/>
          </a:bodyPr>
          <a:lstStyle/>
          <a:p>
            <a:pPr algn="just"/>
            <a:r>
              <a:rPr lang="uk-UA" sz="1800" dirty="0"/>
              <a:t>Координатор проекту погоджує трансфер грошей до партнерів. Університет отримав перший транш для реалізації проекту</a:t>
            </a:r>
            <a:r>
              <a:rPr lang="en-US" sz="1800" dirty="0"/>
              <a:t> </a:t>
            </a:r>
            <a:r>
              <a:rPr lang="uk-UA" sz="1800" dirty="0"/>
              <a:t>(переказ на рахунок університету в євро) </a:t>
            </a:r>
            <a:endParaRPr lang="en-US" sz="1800" dirty="0"/>
          </a:p>
          <a:p>
            <a:pPr algn="just"/>
            <a:r>
              <a:rPr lang="uk-UA" sz="1800" dirty="0"/>
              <a:t> Принципи фінансового управління проектом є переважно зрозумілими для бухгалтерії та фінансового відділу університету</a:t>
            </a:r>
            <a:r>
              <a:rPr lang="en-US" sz="1800" dirty="0"/>
              <a:t> </a:t>
            </a:r>
          </a:p>
          <a:p>
            <a:pPr algn="just"/>
            <a:r>
              <a:rPr lang="uk-UA" sz="1800" dirty="0"/>
              <a:t>Фінансова документація ведеться належним чином</a:t>
            </a:r>
            <a:r>
              <a:rPr lang="en-US" sz="1800" dirty="0"/>
              <a:t> </a:t>
            </a:r>
          </a:p>
          <a:p>
            <a:pPr algn="just"/>
            <a:r>
              <a:rPr lang="uk-UA" sz="1800" dirty="0"/>
              <a:t>Університет має інші надходження від ЄС проектів або інших донорів за різними міжнародними та національними проектами</a:t>
            </a:r>
            <a:r>
              <a:rPr lang="en-US" sz="1800" dirty="0"/>
              <a:t> </a:t>
            </a:r>
          </a:p>
          <a:p>
            <a:pPr algn="just"/>
            <a:endParaRPr lang="en-US" sz="1800" dirty="0"/>
          </a:p>
          <a:p>
            <a:pPr algn="just"/>
            <a:r>
              <a:rPr lang="en-US" sz="1800" dirty="0"/>
              <a:t>The project coordinator approves the transfer of money to the partners. The university received the first tranche for the project implementation (transfer to the university account in euros)</a:t>
            </a:r>
          </a:p>
          <a:p>
            <a:pPr algn="just"/>
            <a:r>
              <a:rPr lang="en-US" sz="1800" dirty="0"/>
              <a:t>The principles of financial management of the project are mostly clear to the accounting and finance department of the university </a:t>
            </a:r>
          </a:p>
          <a:p>
            <a:pPr algn="just"/>
            <a:r>
              <a:rPr lang="en-US" sz="1800" dirty="0"/>
              <a:t>Financial documentation is maintained in properly way</a:t>
            </a:r>
          </a:p>
          <a:p>
            <a:pPr algn="just"/>
            <a:r>
              <a:rPr lang="en-US" sz="1800" dirty="0"/>
              <a:t>The University has other funding from EU projects or other donors for various international and national projects</a:t>
            </a:r>
          </a:p>
        </p:txBody>
      </p:sp>
      <p:pic>
        <p:nvPicPr>
          <p:cNvPr id="5" name="Рисунок 4"/>
          <p:cNvPicPr>
            <a:picLocks noChangeAspect="1"/>
          </p:cNvPicPr>
          <p:nvPr/>
        </p:nvPicPr>
        <p:blipFill>
          <a:blip r:embed="rId2"/>
          <a:stretch>
            <a:fillRect/>
          </a:stretch>
        </p:blipFill>
        <p:spPr>
          <a:xfrm>
            <a:off x="358265" y="5876264"/>
            <a:ext cx="2681149" cy="766043"/>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3376278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491" y="-167425"/>
            <a:ext cx="10058400" cy="1450757"/>
          </a:xfrm>
        </p:spPr>
        <p:txBody>
          <a:bodyPr>
            <a:normAutofit/>
          </a:bodyPr>
          <a:lstStyle/>
          <a:p>
            <a:pPr algn="ctr"/>
            <a:r>
              <a:rPr lang="uk-UA" sz="3600" b="1" dirty="0"/>
              <a:t>РОЗБУДОВА ПАРТНЕРСТВА та СПІВПРАЦІ</a:t>
            </a:r>
            <a:r>
              <a:rPr lang="en-US" sz="3600" b="1" dirty="0"/>
              <a:t> /</a:t>
            </a:r>
            <a:br>
              <a:rPr lang="en-US" sz="3600" b="1" dirty="0"/>
            </a:br>
            <a:r>
              <a:rPr lang="en-US" sz="3600" b="1" dirty="0"/>
              <a:t> BUILDING PARTNERSHIPS and COOPERATION</a:t>
            </a:r>
            <a:endParaRPr lang="ru-RU" sz="3600" dirty="0"/>
          </a:p>
        </p:txBody>
      </p:sp>
      <p:sp>
        <p:nvSpPr>
          <p:cNvPr id="4" name="Объект 2"/>
          <p:cNvSpPr>
            <a:spLocks noGrp="1"/>
          </p:cNvSpPr>
          <p:nvPr>
            <p:ph idx="1"/>
          </p:nvPr>
        </p:nvSpPr>
        <p:spPr>
          <a:xfrm>
            <a:off x="1097280" y="2026038"/>
            <a:ext cx="10058400" cy="4023360"/>
          </a:xfrm>
        </p:spPr>
        <p:txBody>
          <a:bodyPr numCol="2" spcCol="360000">
            <a:normAutofit/>
          </a:bodyPr>
          <a:lstStyle/>
          <a:p>
            <a:pPr algn="just"/>
            <a:r>
              <a:rPr lang="uk-UA" dirty="0"/>
              <a:t>Перспективи партнерства:</a:t>
            </a:r>
          </a:p>
          <a:p>
            <a:pPr algn="just">
              <a:buFontTx/>
              <a:buChar char="-"/>
            </a:pPr>
            <a:r>
              <a:rPr lang="uk-UA" dirty="0"/>
              <a:t>Розробка нових англомовних програм для іноземних студентів;</a:t>
            </a:r>
          </a:p>
          <a:p>
            <a:pPr algn="just">
              <a:buFontTx/>
              <a:buChar char="-"/>
            </a:pPr>
            <a:r>
              <a:rPr lang="uk-UA" dirty="0"/>
              <a:t>Організація спільних тренінгів для викладачів та обмін досвідом;</a:t>
            </a:r>
          </a:p>
          <a:p>
            <a:pPr algn="just">
              <a:buFontTx/>
              <a:buChar char="-"/>
            </a:pPr>
            <a:r>
              <a:rPr lang="uk-UA" dirty="0"/>
              <a:t>Розробка нових проектів мобільності та розбудови потенціалу університетів.</a:t>
            </a:r>
          </a:p>
          <a:p>
            <a:pPr algn="just">
              <a:buFontTx/>
              <a:buChar char="-"/>
            </a:pPr>
            <a:endParaRPr lang="uk-UA" dirty="0"/>
          </a:p>
          <a:p>
            <a:pPr algn="just">
              <a:buFontTx/>
              <a:buChar char="-"/>
            </a:pPr>
            <a:endParaRPr lang="uk-UA" dirty="0"/>
          </a:p>
          <a:p>
            <a:pPr algn="just">
              <a:buFontTx/>
              <a:buChar char="-"/>
            </a:pPr>
            <a:endParaRPr lang="uk-UA" dirty="0"/>
          </a:p>
          <a:p>
            <a:pPr algn="just"/>
            <a:r>
              <a:rPr lang="en-US" dirty="0"/>
              <a:t>Partnership prospects:</a:t>
            </a:r>
            <a:endParaRPr lang="uk-UA" dirty="0"/>
          </a:p>
          <a:p>
            <a:pPr algn="just">
              <a:buFontTx/>
              <a:buChar char="-"/>
            </a:pPr>
            <a:r>
              <a:rPr lang="en-US" dirty="0"/>
              <a:t>Development of new English-language programs for foreign students;</a:t>
            </a:r>
            <a:endParaRPr lang="uk-UA" dirty="0"/>
          </a:p>
          <a:p>
            <a:pPr algn="just">
              <a:buFontTx/>
              <a:buChar char="-"/>
            </a:pPr>
            <a:r>
              <a:rPr lang="en-US" dirty="0"/>
              <a:t>Organization of joint trainings for teachers and exchange of experience;</a:t>
            </a:r>
            <a:endParaRPr lang="uk-UA" dirty="0"/>
          </a:p>
          <a:p>
            <a:pPr algn="just">
              <a:buFontTx/>
              <a:buChar char="-"/>
            </a:pPr>
            <a:r>
              <a:rPr lang="en-US" dirty="0"/>
              <a:t>Development of new mobility projects and capacity building of universities.</a:t>
            </a:r>
            <a:endParaRPr lang="ru-RU" dirty="0"/>
          </a:p>
        </p:txBody>
      </p:sp>
      <p:pic>
        <p:nvPicPr>
          <p:cNvPr id="5" name="Рисунок 4"/>
          <p:cNvPicPr>
            <a:picLocks noChangeAspect="1"/>
          </p:cNvPicPr>
          <p:nvPr/>
        </p:nvPicPr>
        <p:blipFill>
          <a:blip r:embed="rId2"/>
          <a:stretch>
            <a:fillRect/>
          </a:stretch>
        </p:blipFill>
        <p:spPr>
          <a:xfrm>
            <a:off x="358265" y="5876264"/>
            <a:ext cx="2681149" cy="766043"/>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316156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437" y="112432"/>
            <a:ext cx="11136085" cy="997912"/>
          </a:xfrm>
        </p:spPr>
        <p:txBody>
          <a:bodyPr>
            <a:noAutofit/>
          </a:bodyPr>
          <a:lstStyle/>
          <a:p>
            <a:pPr algn="ctr"/>
            <a:r>
              <a:rPr lang="ru-RU" sz="3200" dirty="0"/>
              <a:t>ВПРОВАДЖЕННЯ проекту / </a:t>
            </a:r>
            <a:r>
              <a:rPr lang="en-US" sz="3200" dirty="0"/>
              <a:t>Project IMPLEMENTATION</a:t>
            </a:r>
            <a:br>
              <a:rPr lang="en-US" sz="3200" dirty="0"/>
            </a:br>
            <a:r>
              <a:rPr lang="ru-RU" sz="3200" dirty="0" err="1"/>
              <a:t>Візуалізація</a:t>
            </a:r>
            <a:r>
              <a:rPr lang="ru-RU" sz="3200" dirty="0"/>
              <a:t>. Вебсайт / </a:t>
            </a:r>
            <a:r>
              <a:rPr lang="en-US" sz="3200" dirty="0"/>
              <a:t>Visualization. Web-site</a:t>
            </a:r>
            <a:endParaRPr lang="ru-RU" sz="3200" dirty="0"/>
          </a:p>
        </p:txBody>
      </p:sp>
      <p:pic>
        <p:nvPicPr>
          <p:cNvPr id="3" name="Рисунок 2"/>
          <p:cNvPicPr>
            <a:picLocks noChangeAspect="1"/>
          </p:cNvPicPr>
          <p:nvPr/>
        </p:nvPicPr>
        <p:blipFill rotWithShape="1">
          <a:blip r:embed="rId2"/>
          <a:srcRect l="3346" t="12984" r="4600" b="12368"/>
          <a:stretch/>
        </p:blipFill>
        <p:spPr>
          <a:xfrm>
            <a:off x="224190" y="1108208"/>
            <a:ext cx="4915234" cy="2240924"/>
          </a:xfrm>
          <a:prstGeom prst="rect">
            <a:avLst/>
          </a:prstGeom>
        </p:spPr>
      </p:pic>
      <p:pic>
        <p:nvPicPr>
          <p:cNvPr id="4" name="Рисунок 3"/>
          <p:cNvPicPr>
            <a:picLocks noChangeAspect="1"/>
          </p:cNvPicPr>
          <p:nvPr/>
        </p:nvPicPr>
        <p:blipFill rotWithShape="1">
          <a:blip r:embed="rId3"/>
          <a:srcRect l="2752" t="4710" r="15884" b="11840"/>
          <a:stretch/>
        </p:blipFill>
        <p:spPr>
          <a:xfrm>
            <a:off x="3162678" y="2108748"/>
            <a:ext cx="5672899" cy="3271234"/>
          </a:xfrm>
          <a:prstGeom prst="rect">
            <a:avLst/>
          </a:prstGeom>
        </p:spPr>
      </p:pic>
      <p:pic>
        <p:nvPicPr>
          <p:cNvPr id="6" name="Рисунок 5"/>
          <p:cNvPicPr>
            <a:picLocks noChangeAspect="1"/>
          </p:cNvPicPr>
          <p:nvPr/>
        </p:nvPicPr>
        <p:blipFill>
          <a:blip r:embed="rId4"/>
          <a:stretch>
            <a:fillRect/>
          </a:stretch>
        </p:blipFill>
        <p:spPr>
          <a:xfrm>
            <a:off x="359586" y="5811717"/>
            <a:ext cx="2681149" cy="766043"/>
          </a:xfrm>
          <a:prstGeom prst="rect">
            <a:avLst/>
          </a:prstGeom>
        </p:spPr>
      </p:pic>
      <p:pic>
        <p:nvPicPr>
          <p:cNvPr id="5" name="Рисунок 4"/>
          <p:cNvPicPr>
            <a:picLocks noChangeAspect="1"/>
          </p:cNvPicPr>
          <p:nvPr/>
        </p:nvPicPr>
        <p:blipFill rotWithShape="1">
          <a:blip r:embed="rId5"/>
          <a:srcRect l="20766" t="9286" r="24397" b="3390"/>
          <a:stretch/>
        </p:blipFill>
        <p:spPr>
          <a:xfrm>
            <a:off x="7683079" y="3029857"/>
            <a:ext cx="3696913" cy="3309871"/>
          </a:xfrm>
          <a:prstGeom prst="rect">
            <a:avLst/>
          </a:prstGeom>
        </p:spPr>
      </p:pic>
      <p:pic>
        <p:nvPicPr>
          <p:cNvPr id="7" name="Рисунок 6"/>
          <p:cNvPicPr>
            <a:picLocks noChangeAspect="1"/>
          </p:cNvPicPr>
          <p:nvPr/>
        </p:nvPicPr>
        <p:blipFill>
          <a:blip r:embed="rId6"/>
          <a:stretch>
            <a:fillRect/>
          </a:stretch>
        </p:blipFill>
        <p:spPr>
          <a:xfrm>
            <a:off x="10021157" y="5941757"/>
            <a:ext cx="1775891" cy="795941"/>
          </a:xfrm>
          <a:prstGeom prst="rect">
            <a:avLst/>
          </a:prstGeom>
        </p:spPr>
      </p:pic>
    </p:spTree>
    <p:extLst>
      <p:ext uri="{BB962C8B-B14F-4D97-AF65-F5344CB8AC3E}">
        <p14:creationId xmlns:p14="http://schemas.microsoft.com/office/powerpoint/2010/main" val="399195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316" y="163948"/>
            <a:ext cx="11136085" cy="997912"/>
          </a:xfrm>
        </p:spPr>
        <p:txBody>
          <a:bodyPr>
            <a:noAutofit/>
          </a:bodyPr>
          <a:lstStyle/>
          <a:p>
            <a:pPr algn="ctr"/>
            <a:r>
              <a:rPr lang="ru-RU" sz="3200" dirty="0"/>
              <a:t>ВПРОВАДЖЕННЯ проекту / </a:t>
            </a:r>
            <a:r>
              <a:rPr lang="en-US" sz="3200" dirty="0"/>
              <a:t>Project IMPLEMENTATION</a:t>
            </a:r>
            <a:br>
              <a:rPr lang="en-US" sz="3200" dirty="0"/>
            </a:br>
            <a:r>
              <a:rPr lang="ru-RU" sz="3200" dirty="0" err="1"/>
              <a:t>Візуалізація</a:t>
            </a:r>
            <a:r>
              <a:rPr lang="ru-RU" sz="3200" dirty="0"/>
              <a:t>. Вебсайт / </a:t>
            </a:r>
            <a:r>
              <a:rPr lang="en-US" sz="3200" dirty="0"/>
              <a:t>Visualization. Web-site</a:t>
            </a:r>
            <a:endParaRPr lang="ru-RU" sz="3200" dirty="0"/>
          </a:p>
        </p:txBody>
      </p:sp>
      <p:sp>
        <p:nvSpPr>
          <p:cNvPr id="6" name="Місце для вмісту 2"/>
          <p:cNvSpPr txBox="1">
            <a:spLocks/>
          </p:cNvSpPr>
          <p:nvPr/>
        </p:nvSpPr>
        <p:spPr>
          <a:xfrm>
            <a:off x="305764" y="1452138"/>
            <a:ext cx="11667187" cy="4510780"/>
          </a:xfrm>
          <a:prstGeom prst="rect">
            <a:avLst/>
          </a:prstGeom>
        </p:spPr>
        <p:txBody>
          <a:bodyPr vert="horz" lIns="91440" tIns="45720" rIns="91440" bIns="45720" numCol="2" spcCol="72000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kumimoji="0" lang="uk-UA" sz="1800" b="0" i="0" u="none" strike="noStrike" kern="1200" cap="none" spc="0" normalizeH="0" baseline="0" noProof="0" dirty="0" err="1">
                <a:ln>
                  <a:noFill/>
                </a:ln>
                <a:solidFill>
                  <a:sysClr val="windowText" lastClr="000000"/>
                </a:solidFill>
                <a:effectLst/>
                <a:uLnTx/>
                <a:uFillTx/>
                <a:latin typeface="+mn-lt"/>
              </a:rPr>
              <a:t>Вебсайт</a:t>
            </a:r>
            <a:r>
              <a:rPr kumimoji="0" lang="uk-UA" sz="1800" b="0" i="0" u="none" strike="noStrike" kern="1200" cap="none" spc="0" normalizeH="0" baseline="0" noProof="0" dirty="0">
                <a:ln>
                  <a:noFill/>
                </a:ln>
                <a:solidFill>
                  <a:sysClr val="windowText" lastClr="000000"/>
                </a:solidFill>
                <a:effectLst/>
                <a:uLnTx/>
                <a:uFillTx/>
                <a:latin typeface="+mn-lt"/>
              </a:rPr>
              <a:t> проекту</a:t>
            </a:r>
            <a:r>
              <a:rPr kumimoji="0" lang="en-US" sz="1800" b="0" i="0" u="none" strike="noStrike" kern="1200" cap="none" spc="0" normalizeH="0" baseline="0" noProof="0" dirty="0">
                <a:ln>
                  <a:noFill/>
                </a:ln>
                <a:solidFill>
                  <a:sysClr val="windowText" lastClr="000000"/>
                </a:solidFill>
                <a:effectLst/>
                <a:uLnTx/>
                <a:uFillTx/>
                <a:latin typeface="+mn-lt"/>
              </a:rPr>
              <a:t>:</a:t>
            </a:r>
          </a:p>
          <a:p>
            <a:pPr lvl="0" algn="just"/>
            <a:r>
              <a:rPr kumimoji="0" lang="en-US" sz="1800" b="0" i="0" u="none" strike="noStrike" kern="1200" cap="none" spc="0" normalizeH="0" baseline="0" noProof="0" dirty="0">
                <a:ln>
                  <a:noFill/>
                </a:ln>
                <a:solidFill>
                  <a:sysClr val="windowText" lastClr="000000"/>
                </a:solidFill>
                <a:effectLst/>
                <a:uLnTx/>
                <a:uFillTx/>
                <a:latin typeface="+mn-lt"/>
              </a:rPr>
              <a:t> </a:t>
            </a:r>
            <a:r>
              <a:rPr lang="en-US" sz="1800" dirty="0">
                <a:solidFill>
                  <a:sysClr val="windowText" lastClr="000000"/>
                </a:solidFill>
                <a:latin typeface="+mn-lt"/>
                <a:hlinkClick r:id="rId2"/>
              </a:rPr>
              <a:t>https://interadiscoordinat.wixsite.com/interadis</a:t>
            </a:r>
            <a:endParaRPr lang="uk-UA" sz="1800" dirty="0">
              <a:solidFill>
                <a:sysClr val="windowText" lastClr="000000"/>
              </a:solidFill>
              <a:latin typeface="+mn-lt"/>
            </a:endParaRPr>
          </a:p>
          <a:p>
            <a:pPr lvl="0" algn="just"/>
            <a:r>
              <a:rPr kumimoji="0" lang="uk-UA" sz="1800" b="0" i="0" u="none" strike="noStrike" kern="1200" cap="none" spc="0" normalizeH="0" baseline="0" noProof="0" dirty="0">
                <a:ln>
                  <a:noFill/>
                </a:ln>
                <a:solidFill>
                  <a:sysClr val="windowText" lastClr="000000"/>
                </a:solidFill>
                <a:effectLst/>
                <a:uLnTx/>
                <a:uFillTx/>
                <a:latin typeface="+mn-lt"/>
              </a:rPr>
              <a:t>Сайт доступний англійською мовою, регулярно оновлюється  та включає розділ із запланованими результатами, далі планується публікація досягнутих результатів. </a:t>
            </a:r>
            <a:endParaRPr kumimoji="0" lang="en-US" sz="1800" b="0" i="0" u="none" strike="noStrike" kern="1200" cap="none" spc="0" normalizeH="0" baseline="0" noProof="0" dirty="0">
              <a:ln>
                <a:noFill/>
              </a:ln>
              <a:solidFill>
                <a:sysClr val="windowText" lastClr="000000"/>
              </a:solidFill>
              <a:effectLst/>
              <a:uLnTx/>
              <a:uFillTx/>
              <a:latin typeface="+mn-lt"/>
            </a:endParaRPr>
          </a:p>
          <a:p>
            <a:pPr lvl="0" algn="just"/>
            <a:r>
              <a:rPr kumimoji="0" lang="uk-UA" sz="1800" b="0" i="0" u="none" strike="noStrike" kern="1200" cap="none" spc="0" normalizeH="0" baseline="0" noProof="0" dirty="0">
                <a:ln>
                  <a:noFill/>
                </a:ln>
                <a:solidFill>
                  <a:sysClr val="windowText" lastClr="000000"/>
                </a:solidFill>
                <a:effectLst/>
                <a:uLnTx/>
                <a:uFillTx/>
                <a:latin typeface="+mn-lt"/>
              </a:rPr>
              <a:t>Також створено </a:t>
            </a:r>
            <a:r>
              <a:rPr kumimoji="0" lang="uk-UA" sz="1800" b="0" i="0" u="none" strike="noStrike" kern="1200" cap="none" spc="0" normalizeH="0" baseline="0" noProof="0" dirty="0" err="1">
                <a:ln>
                  <a:noFill/>
                </a:ln>
                <a:solidFill>
                  <a:sysClr val="windowText" lastClr="000000"/>
                </a:solidFill>
                <a:effectLst/>
                <a:uLnTx/>
                <a:uFillTx/>
                <a:latin typeface="+mn-lt"/>
              </a:rPr>
              <a:t>фейсбук</a:t>
            </a:r>
            <a:r>
              <a:rPr kumimoji="0" lang="uk-UA" sz="1800" b="0" i="0" u="none" strike="noStrike" kern="1200" cap="none" spc="0" normalizeH="0" baseline="0" noProof="0" dirty="0">
                <a:ln>
                  <a:noFill/>
                </a:ln>
                <a:solidFill>
                  <a:sysClr val="windowText" lastClr="000000"/>
                </a:solidFill>
                <a:effectLst/>
                <a:uLnTx/>
                <a:uFillTx/>
                <a:latin typeface="+mn-lt"/>
              </a:rPr>
              <a:t>-спільноту проекту</a:t>
            </a:r>
            <a:r>
              <a:rPr kumimoji="0" lang="en-US" sz="1800" b="0" i="0" u="none" strike="noStrike" kern="1200" cap="none" spc="0" normalizeH="0" baseline="0" noProof="0" dirty="0">
                <a:ln>
                  <a:noFill/>
                </a:ln>
                <a:solidFill>
                  <a:sysClr val="windowText" lastClr="000000"/>
                </a:solidFill>
                <a:effectLst/>
                <a:uLnTx/>
                <a:uFillTx/>
                <a:latin typeface="+mn-lt"/>
              </a:rPr>
              <a:t>:</a:t>
            </a:r>
          </a:p>
          <a:p>
            <a:pPr lvl="0" algn="just"/>
            <a:r>
              <a:rPr kumimoji="0" lang="en-US" sz="1800" b="0" i="0" u="none" strike="noStrike" kern="1200" cap="none" spc="0" normalizeH="0" baseline="0" noProof="0" dirty="0">
                <a:ln>
                  <a:noFill/>
                </a:ln>
                <a:solidFill>
                  <a:sysClr val="windowText" lastClr="000000"/>
                </a:solidFill>
                <a:effectLst/>
                <a:uLnTx/>
                <a:uFillTx/>
                <a:latin typeface="+mn-lt"/>
                <a:hlinkClick r:id="rId3"/>
              </a:rPr>
              <a:t>www.</a:t>
            </a:r>
            <a:r>
              <a:rPr lang="en-US" sz="1800" dirty="0">
                <a:solidFill>
                  <a:sysClr val="windowText" lastClr="000000"/>
                </a:solidFill>
                <a:latin typeface="+mn-lt"/>
                <a:hlinkClick r:id="rId3"/>
              </a:rPr>
              <a:t>facebook.com/</a:t>
            </a:r>
            <a:r>
              <a:rPr lang="en-US" sz="1800" dirty="0" err="1">
                <a:solidFill>
                  <a:sysClr val="windowText" lastClr="000000"/>
                </a:solidFill>
                <a:latin typeface="+mn-lt"/>
                <a:hlinkClick r:id="rId3"/>
              </a:rPr>
              <a:t>InternationalStudentsAdaptationandntegration</a:t>
            </a:r>
            <a:r>
              <a:rPr lang="en-US" sz="1800" dirty="0">
                <a:solidFill>
                  <a:sysClr val="windowText" lastClr="000000"/>
                </a:solidFill>
                <a:latin typeface="+mn-lt"/>
                <a:hlinkClick r:id="rId3"/>
              </a:rPr>
              <a:t>/</a:t>
            </a:r>
            <a:r>
              <a:rPr lang="en-US" sz="1800" dirty="0">
                <a:solidFill>
                  <a:sysClr val="windowText" lastClr="000000"/>
                </a:solidFill>
                <a:latin typeface="+mn-lt"/>
              </a:rPr>
              <a:t>  </a:t>
            </a:r>
            <a:endParaRPr kumimoji="0" lang="uk-UA" sz="1800" b="0" i="0" u="none" strike="noStrike" kern="1200" cap="none" spc="0" normalizeH="0" baseline="0" noProof="0" dirty="0">
              <a:ln>
                <a:noFill/>
              </a:ln>
              <a:solidFill>
                <a:sysClr val="windowText" lastClr="000000"/>
              </a:solidFill>
              <a:effectLst/>
              <a:uLnTx/>
              <a:uFillTx/>
              <a:latin typeface="+mn-lt"/>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1800" b="0" i="0" u="none" strike="noStrike" kern="1200" cap="none" spc="0" normalizeH="0" baseline="0" noProof="0" dirty="0">
                <a:ln>
                  <a:noFill/>
                </a:ln>
                <a:solidFill>
                  <a:sysClr val="windowText" lastClr="000000"/>
                </a:solidFill>
                <a:effectLst/>
                <a:uLnTx/>
                <a:uFillTx/>
                <a:latin typeface="+mn-lt"/>
              </a:rPr>
              <a:t>Університет ще не здійснював публікації за кошт проекту, проте у разі публікації планується дотримуватися усіх вимог</a:t>
            </a:r>
            <a:endParaRPr lang="en-US" sz="1800" dirty="0">
              <a:solidFill>
                <a:sysClr val="windowText" lastClr="000000"/>
              </a:solidFill>
              <a:latin typeface="+mn-lt"/>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dirty="0">
              <a:solidFill>
                <a:sysClr val="windowText" lastClr="000000"/>
              </a:solidFill>
              <a:latin typeface="+mn-lt"/>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dirty="0">
              <a:solidFill>
                <a:sysClr val="windowText" lastClr="000000"/>
              </a:solidFill>
              <a:latin typeface="+mn-lt"/>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dirty="0">
              <a:solidFill>
                <a:sysClr val="windowText" lastClr="000000"/>
              </a:solidFill>
              <a:latin typeface="+mn-lt"/>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dirty="0">
              <a:solidFill>
                <a:sysClr val="windowText" lastClr="000000"/>
              </a:solidFill>
              <a:latin typeface="+mn-lt"/>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dirty="0">
              <a:solidFill>
                <a:sysClr val="windowText" lastClr="000000"/>
              </a:solidFill>
              <a:latin typeface="+mn-lt"/>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sysClr val="windowText" lastClr="000000"/>
                </a:solidFill>
                <a:latin typeface="+mn-lt"/>
              </a:rPr>
              <a:t>Project web-site</a:t>
            </a:r>
            <a:r>
              <a:rPr lang="uk-UA" sz="1800" dirty="0">
                <a:solidFill>
                  <a:sysClr val="windowText" lastClr="000000"/>
                </a:solidFill>
                <a:latin typeface="+mn-lt"/>
              </a:rPr>
              <a:t>:</a:t>
            </a:r>
            <a:endParaRPr lang="en-US" sz="1800" dirty="0">
              <a:solidFill>
                <a:sysClr val="windowText" lastClr="000000"/>
              </a:solidFill>
              <a:latin typeface="+mn-lt"/>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uk-UA" sz="1800" dirty="0">
                <a:solidFill>
                  <a:sysClr val="windowText" lastClr="000000"/>
                </a:solidFill>
                <a:latin typeface="+mn-lt"/>
              </a:rPr>
              <a:t> </a:t>
            </a:r>
            <a:r>
              <a:rPr lang="en-US" sz="1800" dirty="0">
                <a:solidFill>
                  <a:sysClr val="windowText" lastClr="000000"/>
                </a:solidFill>
                <a:latin typeface="+mn-lt"/>
                <a:hlinkClick r:id="rId2"/>
              </a:rPr>
              <a:t>https://interadiscoordinat.wixsite.com/interadis</a:t>
            </a:r>
            <a:endParaRPr lang="en-US" sz="1800" dirty="0">
              <a:solidFill>
                <a:sysClr val="windowText" lastClr="000000"/>
              </a:solidFill>
              <a:latin typeface="+mn-lt"/>
            </a:endParaRPr>
          </a:p>
          <a:p>
            <a:pPr lvl="0" algn="just"/>
            <a:r>
              <a:rPr lang="en-US" sz="1800" dirty="0">
                <a:solidFill>
                  <a:sysClr val="windowText" lastClr="000000"/>
                </a:solidFill>
                <a:latin typeface="+mn-lt"/>
              </a:rPr>
              <a:t>The site is available in English, is regularly updated and includes a section with planned results, then it is planned to publish the achieved results.</a:t>
            </a:r>
          </a:p>
          <a:p>
            <a:pPr lvl="0" algn="just"/>
            <a:r>
              <a:rPr lang="en-US" sz="1800" dirty="0">
                <a:solidFill>
                  <a:sysClr val="windowText" lastClr="000000"/>
                </a:solidFill>
                <a:latin typeface="+mn-lt"/>
              </a:rPr>
              <a:t>The project's Facebook community has also been </a:t>
            </a:r>
            <a:endParaRPr lang="uk-UA" sz="1800" dirty="0">
              <a:solidFill>
                <a:sysClr val="windowText" lastClr="000000"/>
              </a:solidFill>
              <a:latin typeface="+mn-lt"/>
            </a:endParaRPr>
          </a:p>
          <a:p>
            <a:pPr marL="0" indent="0" algn="just">
              <a:buNone/>
            </a:pPr>
            <a:r>
              <a:rPr lang="en-US" sz="1800" dirty="0">
                <a:solidFill>
                  <a:sysClr val="windowText" lastClr="000000"/>
                </a:solidFill>
                <a:latin typeface="+mn-lt"/>
              </a:rPr>
              <a:t>created</a:t>
            </a:r>
            <a:r>
              <a:rPr lang="uk-UA" sz="1800" dirty="0">
                <a:solidFill>
                  <a:sysClr val="windowText" lastClr="000000"/>
                </a:solidFill>
                <a:latin typeface="+mn-lt"/>
              </a:rPr>
              <a:t>:</a:t>
            </a:r>
            <a:endParaRPr lang="en-US" sz="1800" dirty="0">
              <a:solidFill>
                <a:sysClr val="windowText" lastClr="000000"/>
              </a:solidFill>
              <a:latin typeface="+mn-lt"/>
            </a:endParaRPr>
          </a:p>
          <a:p>
            <a:pPr algn="just"/>
            <a:r>
              <a:rPr lang="en-US" sz="1800" dirty="0">
                <a:solidFill>
                  <a:sysClr val="windowText" lastClr="000000"/>
                </a:solidFill>
                <a:latin typeface="+mn-lt"/>
                <a:hlinkClick r:id="rId3"/>
              </a:rPr>
              <a:t>www.facebook.com/InternationalStudentsAdaptationandntegration/</a:t>
            </a:r>
            <a:r>
              <a:rPr lang="en-US" sz="1800" dirty="0">
                <a:solidFill>
                  <a:sysClr val="windowText" lastClr="000000"/>
                </a:solidFill>
                <a:latin typeface="+mn-lt"/>
              </a:rPr>
              <a:t>  </a:t>
            </a:r>
          </a:p>
          <a:p>
            <a:pPr lvl="0" algn="just"/>
            <a:r>
              <a:rPr lang="en-US" sz="1800" dirty="0">
                <a:solidFill>
                  <a:sysClr val="windowText" lastClr="000000"/>
                </a:solidFill>
                <a:latin typeface="+mn-lt"/>
              </a:rPr>
              <a:t>The university has not made publications at the expense of the project, but in case of publication it is planned to comply with all requirements</a:t>
            </a:r>
            <a:endParaRPr lang="uk-UA" sz="1800" dirty="0">
              <a:solidFill>
                <a:sysClr val="windowText" lastClr="000000"/>
              </a:solidFill>
              <a:latin typeface="+mn-lt"/>
            </a:endParaRPr>
          </a:p>
          <a:p>
            <a:pPr marL="0" lvl="0" indent="0" algn="just">
              <a:buNone/>
            </a:pPr>
            <a:endParaRPr lang="uk-UA" sz="1800" dirty="0">
              <a:solidFill>
                <a:sysClr val="windowText" lastClr="000000"/>
              </a:solidFill>
              <a:latin typeface="+mn-lt"/>
            </a:endParaRPr>
          </a:p>
          <a:p>
            <a:pPr algn="just"/>
            <a:endParaRPr lang="uk-UA" sz="1800" dirty="0">
              <a:solidFill>
                <a:sysClr val="windowText" lastClr="000000"/>
              </a:solidFill>
              <a:latin typeface="+mn-lt"/>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mn-lt"/>
            </a:endParaRPr>
          </a:p>
        </p:txBody>
      </p:sp>
      <p:pic>
        <p:nvPicPr>
          <p:cNvPr id="7" name="Рисунок 6"/>
          <p:cNvPicPr>
            <a:picLocks noChangeAspect="1"/>
          </p:cNvPicPr>
          <p:nvPr/>
        </p:nvPicPr>
        <p:blipFill rotWithShape="1">
          <a:blip r:embed="rId4"/>
          <a:srcRect l="11859" t="14921" r="13310" b="13776"/>
          <a:stretch/>
        </p:blipFill>
        <p:spPr>
          <a:xfrm>
            <a:off x="3722500" y="4593457"/>
            <a:ext cx="3824520" cy="2048850"/>
          </a:xfrm>
          <a:prstGeom prst="rect">
            <a:avLst/>
          </a:prstGeom>
        </p:spPr>
      </p:pic>
      <p:pic>
        <p:nvPicPr>
          <p:cNvPr id="8" name="Рисунок 7"/>
          <p:cNvPicPr>
            <a:picLocks noChangeAspect="1"/>
          </p:cNvPicPr>
          <p:nvPr/>
        </p:nvPicPr>
        <p:blipFill>
          <a:blip r:embed="rId5"/>
          <a:stretch>
            <a:fillRect/>
          </a:stretch>
        </p:blipFill>
        <p:spPr>
          <a:xfrm>
            <a:off x="358265" y="5876264"/>
            <a:ext cx="2681149" cy="766043"/>
          </a:xfrm>
          <a:prstGeom prst="rect">
            <a:avLst/>
          </a:prstGeom>
        </p:spPr>
      </p:pic>
      <p:pic>
        <p:nvPicPr>
          <p:cNvPr id="9" name="Рисунок 8"/>
          <p:cNvPicPr>
            <a:picLocks noChangeAspect="1"/>
          </p:cNvPicPr>
          <p:nvPr/>
        </p:nvPicPr>
        <p:blipFill>
          <a:blip r:embed="rId6"/>
          <a:stretch>
            <a:fillRect/>
          </a:stretch>
        </p:blipFill>
        <p:spPr>
          <a:xfrm>
            <a:off x="9750700" y="5763186"/>
            <a:ext cx="2213774" cy="992197"/>
          </a:xfrm>
          <a:prstGeom prst="rect">
            <a:avLst/>
          </a:prstGeom>
        </p:spPr>
      </p:pic>
    </p:spTree>
    <p:extLst>
      <p:ext uri="{BB962C8B-B14F-4D97-AF65-F5344CB8AC3E}">
        <p14:creationId xmlns:p14="http://schemas.microsoft.com/office/powerpoint/2010/main" val="398926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437" y="112431"/>
            <a:ext cx="11136085" cy="1450757"/>
          </a:xfrm>
        </p:spPr>
        <p:txBody>
          <a:bodyPr>
            <a:noAutofit/>
          </a:bodyPr>
          <a:lstStyle/>
          <a:p>
            <a:pPr algn="ctr"/>
            <a:r>
              <a:rPr lang="ru-RU" sz="3200" dirty="0"/>
              <a:t>ВПРОВАДЖЕННЯ проекту / </a:t>
            </a:r>
            <a:r>
              <a:rPr lang="en-US" sz="3200" dirty="0"/>
              <a:t>Project IMPLEMENTATION</a:t>
            </a:r>
            <a:br>
              <a:rPr lang="en-US" sz="3200" dirty="0"/>
            </a:br>
            <a:r>
              <a:rPr lang="ru-RU" sz="3200" dirty="0"/>
              <a:t>Проведені заходи, </a:t>
            </a:r>
            <a:r>
              <a:rPr lang="ru-RU" sz="3200" dirty="0" err="1"/>
              <a:t>досягнуті</a:t>
            </a:r>
            <a:r>
              <a:rPr lang="ru-RU" sz="3200" dirty="0"/>
              <a:t> </a:t>
            </a:r>
            <a:r>
              <a:rPr lang="ru-RU" sz="3200" dirty="0" err="1"/>
              <a:t>результати</a:t>
            </a:r>
            <a:r>
              <a:rPr lang="ru-RU" sz="3200" dirty="0"/>
              <a:t>, </a:t>
            </a:r>
            <a:r>
              <a:rPr lang="ru-RU" sz="3200" dirty="0" err="1"/>
              <a:t>сформовані</a:t>
            </a:r>
            <a:r>
              <a:rPr lang="en-US" sz="3200" dirty="0"/>
              <a:t> </a:t>
            </a:r>
            <a:r>
              <a:rPr lang="ru-RU" sz="3200" dirty="0" err="1"/>
              <a:t>продукти</a:t>
            </a:r>
            <a:r>
              <a:rPr lang="ru-RU" sz="3200" dirty="0"/>
              <a:t> / </a:t>
            </a:r>
            <a:r>
              <a:rPr lang="en-US" sz="3200" dirty="0"/>
              <a:t>Events, results and products</a:t>
            </a:r>
            <a:endParaRPr lang="ru-RU" sz="3200" dirty="0"/>
          </a:p>
        </p:txBody>
      </p:sp>
      <p:sp>
        <p:nvSpPr>
          <p:cNvPr id="3" name="Объект 2"/>
          <p:cNvSpPr>
            <a:spLocks noGrp="1"/>
          </p:cNvSpPr>
          <p:nvPr>
            <p:ph idx="1"/>
          </p:nvPr>
        </p:nvSpPr>
        <p:spPr>
          <a:xfrm>
            <a:off x="227526" y="1563188"/>
            <a:ext cx="11606209" cy="4696098"/>
          </a:xfrm>
        </p:spPr>
        <p:style>
          <a:lnRef idx="2">
            <a:schemeClr val="accent1"/>
          </a:lnRef>
          <a:fillRef idx="1">
            <a:schemeClr val="lt1"/>
          </a:fillRef>
          <a:effectRef idx="0">
            <a:schemeClr val="accent1"/>
          </a:effectRef>
          <a:fontRef idx="minor">
            <a:schemeClr val="dk1"/>
          </a:fontRef>
        </p:style>
        <p:txBody>
          <a:bodyPr numCol="2" spcCol="360000">
            <a:normAutofit lnSpcReduction="10000"/>
          </a:bodyPr>
          <a:lstStyle/>
          <a:p>
            <a:pPr algn="just">
              <a:spcBef>
                <a:spcPts val="0"/>
              </a:spcBef>
              <a:spcAft>
                <a:spcPts val="0"/>
              </a:spcAft>
            </a:pPr>
            <a:r>
              <a:rPr lang="ru-RU" sz="1800" dirty="0"/>
              <a:t>Партнерство </a:t>
            </a:r>
            <a:r>
              <a:rPr lang="ru-RU" sz="1800" dirty="0" err="1"/>
              <a:t>дотримується</a:t>
            </a:r>
            <a:r>
              <a:rPr lang="ru-RU" sz="1800" dirty="0"/>
              <a:t> </a:t>
            </a:r>
            <a:r>
              <a:rPr lang="ru-RU" sz="1800" dirty="0" err="1"/>
              <a:t>Робочого</a:t>
            </a:r>
            <a:r>
              <a:rPr lang="ru-RU" sz="1800" dirty="0"/>
              <a:t> плану</a:t>
            </a:r>
            <a:r>
              <a:rPr lang="en-US" sz="1800" dirty="0"/>
              <a:t> </a:t>
            </a:r>
            <a:r>
              <a:rPr lang="uk-UA" sz="1800" dirty="0"/>
              <a:t>робіт за проектом відповідно до розподілу </a:t>
            </a:r>
            <a:r>
              <a:rPr lang="uk-UA" sz="1800" dirty="0" err="1"/>
              <a:t>відповідальностей</a:t>
            </a:r>
            <a:r>
              <a:rPr lang="uk-UA" sz="1800" dirty="0"/>
              <a:t> за робочими пакетами</a:t>
            </a:r>
            <a:r>
              <a:rPr lang="ru-RU" sz="1800" dirty="0"/>
              <a:t>. </a:t>
            </a:r>
            <a:r>
              <a:rPr lang="ru-RU" sz="1800" dirty="0" err="1"/>
              <a:t>Навчальні</a:t>
            </a:r>
            <a:r>
              <a:rPr lang="ru-RU" sz="1800" dirty="0"/>
              <a:t> </a:t>
            </a:r>
            <a:r>
              <a:rPr lang="ru-RU" sz="1800" dirty="0" err="1"/>
              <a:t>візити</a:t>
            </a:r>
            <a:r>
              <a:rPr lang="ru-RU" sz="1800" dirty="0"/>
              <a:t> </a:t>
            </a:r>
            <a:r>
              <a:rPr lang="ru-RU" sz="1800" dirty="0" err="1"/>
              <a:t>було</a:t>
            </a:r>
            <a:r>
              <a:rPr lang="ru-RU" sz="1800" dirty="0"/>
              <a:t> проведено онлайн у </a:t>
            </a:r>
            <a:r>
              <a:rPr lang="ru-RU" sz="1800" dirty="0" err="1"/>
              <a:t>зв’язку</a:t>
            </a:r>
            <a:r>
              <a:rPr lang="ru-RU" sz="1800" dirty="0"/>
              <a:t> з </a:t>
            </a:r>
            <a:r>
              <a:rPr lang="ru-RU" sz="1800" dirty="0" err="1"/>
              <a:t>карантинними</a:t>
            </a:r>
            <a:r>
              <a:rPr lang="ru-RU" sz="1800" dirty="0"/>
              <a:t> заходами.</a:t>
            </a:r>
          </a:p>
          <a:p>
            <a:pPr algn="just">
              <a:spcBef>
                <a:spcPts val="0"/>
              </a:spcBef>
              <a:spcAft>
                <a:spcPts val="0"/>
              </a:spcAft>
            </a:pPr>
            <a:endParaRPr lang="uk-UA" sz="1800" dirty="0"/>
          </a:p>
          <a:p>
            <a:pPr algn="just">
              <a:spcBef>
                <a:spcPts val="0"/>
              </a:spcBef>
              <a:spcAft>
                <a:spcPts val="0"/>
              </a:spcAft>
            </a:pPr>
            <a:r>
              <a:rPr lang="uk-UA" sz="1800" dirty="0"/>
              <a:t>Виконано та досягнуто:</a:t>
            </a:r>
          </a:p>
          <a:p>
            <a:pPr algn="just">
              <a:lnSpc>
                <a:spcPct val="100000"/>
              </a:lnSpc>
              <a:spcBef>
                <a:spcPts val="0"/>
              </a:spcBef>
              <a:spcAft>
                <a:spcPts val="0"/>
              </a:spcAft>
              <a:buFont typeface="Wingdings" panose="05000000000000000000" pitchFamily="2" charset="2"/>
              <a:buChar char="Ø"/>
            </a:pPr>
            <a:r>
              <a:rPr lang="ru-RU" sz="1800" dirty="0"/>
              <a:t>В </a:t>
            </a:r>
            <a:r>
              <a:rPr lang="ru-RU" sz="1800" dirty="0" err="1"/>
              <a:t>квітні</a:t>
            </a:r>
            <a:r>
              <a:rPr lang="ru-RU" sz="1800" dirty="0"/>
              <a:t> 2021 проведено </a:t>
            </a:r>
            <a:r>
              <a:rPr lang="ru-RU" sz="1800" dirty="0" err="1"/>
              <a:t>опитування</a:t>
            </a:r>
            <a:r>
              <a:rPr lang="ru-RU" sz="1800" dirty="0"/>
              <a:t> </a:t>
            </a:r>
            <a:r>
              <a:rPr lang="ru-RU" sz="1800" dirty="0" err="1"/>
              <a:t>серед</a:t>
            </a:r>
            <a:r>
              <a:rPr lang="ru-RU" sz="1800" dirty="0"/>
              <a:t> </a:t>
            </a:r>
            <a:r>
              <a:rPr lang="ru-RU" sz="1800" dirty="0" err="1"/>
              <a:t>іноземних</a:t>
            </a:r>
            <a:r>
              <a:rPr lang="ru-RU" sz="1800" dirty="0"/>
              <a:t> </a:t>
            </a:r>
            <a:r>
              <a:rPr lang="ru-RU" sz="1800" dirty="0" err="1"/>
              <a:t>студентів</a:t>
            </a:r>
            <a:r>
              <a:rPr lang="ru-RU" sz="1800" dirty="0"/>
              <a:t> та </a:t>
            </a:r>
            <a:r>
              <a:rPr lang="ru-RU" sz="1800" dirty="0" err="1"/>
              <a:t>окремо</a:t>
            </a:r>
            <a:r>
              <a:rPr lang="ru-RU" sz="1800" dirty="0"/>
              <a:t> </a:t>
            </a:r>
            <a:r>
              <a:rPr lang="ru-RU" sz="1800" dirty="0" err="1"/>
              <a:t>серед</a:t>
            </a:r>
            <a:r>
              <a:rPr lang="ru-RU" sz="1800" dirty="0"/>
              <a:t> </a:t>
            </a:r>
            <a:r>
              <a:rPr lang="ru-RU" sz="1800" dirty="0" err="1"/>
              <a:t>викладачів</a:t>
            </a:r>
            <a:r>
              <a:rPr lang="ru-RU" sz="1800" dirty="0"/>
              <a:t> та </a:t>
            </a:r>
            <a:r>
              <a:rPr lang="ru-RU" sz="1800" dirty="0" err="1"/>
              <a:t>адмін</a:t>
            </a:r>
            <a:r>
              <a:rPr lang="ru-RU" sz="1800" dirty="0"/>
              <a:t> </a:t>
            </a:r>
            <a:r>
              <a:rPr lang="ru-RU" sz="1800" dirty="0" err="1"/>
              <a:t>співробітників</a:t>
            </a:r>
            <a:r>
              <a:rPr lang="ru-RU" sz="1800" dirty="0"/>
              <a:t> </a:t>
            </a:r>
            <a:r>
              <a:rPr lang="ru-RU" sz="1800" dirty="0" err="1"/>
              <a:t>щодо</a:t>
            </a:r>
            <a:r>
              <a:rPr lang="ru-RU" sz="1800" dirty="0"/>
              <a:t> </a:t>
            </a:r>
            <a:r>
              <a:rPr lang="ru-RU" sz="1800" dirty="0" err="1"/>
              <a:t>адаптації</a:t>
            </a:r>
            <a:r>
              <a:rPr lang="ru-RU" sz="1800" dirty="0"/>
              <a:t> </a:t>
            </a:r>
            <a:r>
              <a:rPr lang="ru-RU" sz="1800" dirty="0" err="1"/>
              <a:t>іноземних</a:t>
            </a:r>
            <a:r>
              <a:rPr lang="ru-RU" sz="1800" dirty="0"/>
              <a:t> </a:t>
            </a:r>
            <a:r>
              <a:rPr lang="ru-RU" sz="1800" dirty="0" err="1"/>
              <a:t>студентів</a:t>
            </a:r>
            <a:r>
              <a:rPr lang="ru-RU" sz="1800" dirty="0"/>
              <a:t>;</a:t>
            </a:r>
          </a:p>
          <a:p>
            <a:pPr algn="just">
              <a:lnSpc>
                <a:spcPct val="100000"/>
              </a:lnSpc>
              <a:spcBef>
                <a:spcPts val="0"/>
              </a:spcBef>
              <a:spcAft>
                <a:spcPts val="0"/>
              </a:spcAft>
              <a:buFont typeface="Wingdings" panose="05000000000000000000" pitchFamily="2" charset="2"/>
              <a:buChar char="Ø"/>
            </a:pPr>
            <a:r>
              <a:rPr lang="ru-RU" sz="1800" dirty="0"/>
              <a:t>пройдено 5 онлайн-</a:t>
            </a:r>
            <a:r>
              <a:rPr lang="ru-RU" sz="1800" dirty="0" err="1"/>
              <a:t>тренінгів</a:t>
            </a:r>
            <a:r>
              <a:rPr lang="ru-RU" sz="1800" dirty="0"/>
              <a:t> за проектом;</a:t>
            </a:r>
          </a:p>
          <a:p>
            <a:pPr algn="just">
              <a:lnSpc>
                <a:spcPct val="100000"/>
              </a:lnSpc>
              <a:spcBef>
                <a:spcPts val="0"/>
              </a:spcBef>
              <a:spcAft>
                <a:spcPts val="0"/>
              </a:spcAft>
              <a:buFont typeface="Wingdings" panose="05000000000000000000" pitchFamily="2" charset="2"/>
              <a:buChar char="Ø"/>
            </a:pPr>
            <a:r>
              <a:rPr lang="uk-UA" sz="1800" dirty="0"/>
              <a:t>відбулася координаційна зустріч в онлайн форматі;</a:t>
            </a:r>
            <a:endParaRPr lang="ru-RU" sz="1800" dirty="0"/>
          </a:p>
          <a:p>
            <a:pPr algn="just">
              <a:lnSpc>
                <a:spcPct val="100000"/>
              </a:lnSpc>
              <a:spcBef>
                <a:spcPts val="0"/>
              </a:spcBef>
              <a:spcAft>
                <a:spcPts val="0"/>
              </a:spcAft>
              <a:buFont typeface="Wingdings" panose="05000000000000000000" pitchFamily="2" charset="2"/>
              <a:buChar char="Ø"/>
            </a:pPr>
            <a:r>
              <a:rPr lang="uk-UA" sz="1800" dirty="0"/>
              <a:t>завершено реєстрацію проекту;</a:t>
            </a:r>
            <a:endParaRPr lang="ru-RU" sz="1800" dirty="0"/>
          </a:p>
          <a:p>
            <a:pPr algn="just">
              <a:lnSpc>
                <a:spcPct val="100000"/>
              </a:lnSpc>
              <a:spcBef>
                <a:spcPts val="0"/>
              </a:spcBef>
              <a:spcAft>
                <a:spcPts val="0"/>
              </a:spcAft>
              <a:buFont typeface="Wingdings" panose="05000000000000000000" pitchFamily="2" charset="2"/>
              <a:buChar char="Ø"/>
            </a:pPr>
            <a:r>
              <a:rPr lang="ru-RU" sz="1800" dirty="0" err="1"/>
              <a:t>розроблено</a:t>
            </a:r>
            <a:r>
              <a:rPr lang="ru-RU" sz="1800" dirty="0"/>
              <a:t> </a:t>
            </a:r>
            <a:r>
              <a:rPr lang="ru-RU" sz="1800" dirty="0" err="1"/>
              <a:t>дорожню</a:t>
            </a:r>
            <a:r>
              <a:rPr lang="ru-RU" sz="1800" dirty="0"/>
              <a:t> </a:t>
            </a:r>
            <a:r>
              <a:rPr lang="ru-RU" sz="1800" dirty="0" err="1"/>
              <a:t>мапу</a:t>
            </a:r>
            <a:r>
              <a:rPr lang="ru-RU" sz="1800" dirty="0"/>
              <a:t> </a:t>
            </a:r>
            <a:r>
              <a:rPr lang="ru-RU" sz="1800" dirty="0" err="1"/>
              <a:t>реалізації</a:t>
            </a:r>
            <a:r>
              <a:rPr lang="ru-RU" sz="1800" dirty="0"/>
              <a:t> проекту;</a:t>
            </a:r>
          </a:p>
          <a:p>
            <a:pPr algn="just">
              <a:lnSpc>
                <a:spcPct val="100000"/>
              </a:lnSpc>
              <a:spcBef>
                <a:spcPts val="0"/>
              </a:spcBef>
              <a:spcAft>
                <a:spcPts val="0"/>
              </a:spcAft>
              <a:buFont typeface="Wingdings" panose="05000000000000000000" pitchFamily="2" charset="2"/>
              <a:buChar char="Ø"/>
            </a:pPr>
            <a:r>
              <a:rPr lang="ru-RU" sz="1800" dirty="0"/>
              <a:t>онлайн курс з </a:t>
            </a:r>
            <a:r>
              <a:rPr lang="ru-RU" sz="1800" dirty="0" err="1"/>
              <a:t>адаптації</a:t>
            </a:r>
            <a:r>
              <a:rPr lang="ru-RU" sz="1800" dirty="0"/>
              <a:t> </a:t>
            </a:r>
            <a:r>
              <a:rPr lang="ru-RU" sz="1800" dirty="0" err="1"/>
              <a:t>іноземних</a:t>
            </a:r>
            <a:r>
              <a:rPr lang="ru-RU" sz="1800" dirty="0"/>
              <a:t> </a:t>
            </a:r>
            <a:r>
              <a:rPr lang="ru-RU" sz="1800" dirty="0" err="1"/>
              <a:t>студентів</a:t>
            </a:r>
            <a:r>
              <a:rPr lang="ru-RU" sz="1800" dirty="0"/>
              <a:t> </a:t>
            </a:r>
            <a:r>
              <a:rPr lang="ru-RU" sz="1800" dirty="0" err="1"/>
              <a:t>знаходиться</a:t>
            </a:r>
            <a:r>
              <a:rPr lang="ru-RU" sz="1800" dirty="0"/>
              <a:t> в </a:t>
            </a:r>
            <a:r>
              <a:rPr lang="ru-RU" sz="1800" dirty="0" err="1"/>
              <a:t>процесі</a:t>
            </a:r>
            <a:r>
              <a:rPr lang="ru-RU" sz="1800" dirty="0"/>
              <a:t> </a:t>
            </a:r>
            <a:r>
              <a:rPr lang="ru-RU" sz="1800" dirty="0" err="1"/>
              <a:t>розробки</a:t>
            </a:r>
            <a:r>
              <a:rPr lang="ru-RU" sz="1800" dirty="0"/>
              <a:t> (на </a:t>
            </a:r>
            <a:r>
              <a:rPr lang="ru-RU" sz="1800" dirty="0" err="1"/>
              <a:t>платформі</a:t>
            </a:r>
            <a:r>
              <a:rPr lang="ru-RU" sz="1800" dirty="0"/>
              <a:t> </a:t>
            </a:r>
            <a:r>
              <a:rPr lang="en-US" sz="1800" dirty="0"/>
              <a:t>Moodle)</a:t>
            </a:r>
            <a:r>
              <a:rPr lang="uk-UA" sz="1800" dirty="0"/>
              <a:t>;</a:t>
            </a:r>
            <a:endParaRPr lang="en-US" sz="1800" dirty="0"/>
          </a:p>
          <a:p>
            <a:pPr algn="just">
              <a:lnSpc>
                <a:spcPct val="100000"/>
              </a:lnSpc>
              <a:spcBef>
                <a:spcPts val="0"/>
              </a:spcBef>
              <a:spcAft>
                <a:spcPts val="0"/>
              </a:spcAft>
              <a:buFont typeface="Wingdings" panose="05000000000000000000" pitchFamily="2" charset="2"/>
              <a:buChar char="Ø"/>
            </a:pPr>
            <a:r>
              <a:rPr lang="uk-UA" sz="1800" dirty="0"/>
              <a:t>розпочато процес закупівлі обладнання.</a:t>
            </a:r>
          </a:p>
          <a:p>
            <a:pPr algn="just">
              <a:lnSpc>
                <a:spcPct val="100000"/>
              </a:lnSpc>
              <a:spcBef>
                <a:spcPts val="0"/>
              </a:spcBef>
              <a:spcAft>
                <a:spcPts val="0"/>
              </a:spcAft>
              <a:buFont typeface="Wingdings" panose="05000000000000000000" pitchFamily="2" charset="2"/>
              <a:buChar char="Ø"/>
            </a:pPr>
            <a:endParaRPr lang="en-US" sz="1800" dirty="0"/>
          </a:p>
          <a:p>
            <a:pPr algn="just">
              <a:lnSpc>
                <a:spcPct val="100000"/>
              </a:lnSpc>
              <a:spcBef>
                <a:spcPts val="0"/>
              </a:spcBef>
              <a:spcAft>
                <a:spcPts val="0"/>
              </a:spcAft>
              <a:buFont typeface="Wingdings" panose="05000000000000000000" pitchFamily="2" charset="2"/>
              <a:buChar char="Ø"/>
            </a:pPr>
            <a:endParaRPr lang="en-US" sz="1800" dirty="0"/>
          </a:p>
          <a:p>
            <a:pPr algn="just">
              <a:lnSpc>
                <a:spcPct val="100000"/>
              </a:lnSpc>
              <a:spcBef>
                <a:spcPts val="0"/>
              </a:spcBef>
              <a:spcAft>
                <a:spcPts val="0"/>
              </a:spcAft>
              <a:buFont typeface="Wingdings" panose="05000000000000000000" pitchFamily="2" charset="2"/>
              <a:buChar char="Ø"/>
            </a:pPr>
            <a:endParaRPr lang="en-US" sz="1800" dirty="0"/>
          </a:p>
          <a:p>
            <a:pPr marL="0" indent="0" algn="just">
              <a:lnSpc>
                <a:spcPct val="100000"/>
              </a:lnSpc>
              <a:spcBef>
                <a:spcPts val="0"/>
              </a:spcBef>
              <a:spcAft>
                <a:spcPts val="0"/>
              </a:spcAft>
              <a:buNone/>
            </a:pPr>
            <a:r>
              <a:rPr lang="en-US" sz="1800" dirty="0"/>
              <a:t>The partnership adheres to the Work Plan of the project in accordance with the division of responsibilities for the work packages. Study visits were conducted online due to quarantine.</a:t>
            </a:r>
          </a:p>
          <a:p>
            <a:pPr algn="just">
              <a:lnSpc>
                <a:spcPct val="100000"/>
              </a:lnSpc>
              <a:spcBef>
                <a:spcPts val="0"/>
              </a:spcBef>
              <a:spcAft>
                <a:spcPts val="0"/>
              </a:spcAft>
              <a:buFont typeface="Wingdings" panose="05000000000000000000" pitchFamily="2" charset="2"/>
              <a:buChar char="Ø"/>
            </a:pPr>
            <a:endParaRPr lang="en-US" sz="1800" dirty="0"/>
          </a:p>
          <a:p>
            <a:pPr marL="0" indent="0" algn="just">
              <a:lnSpc>
                <a:spcPct val="100000"/>
              </a:lnSpc>
              <a:spcBef>
                <a:spcPts val="0"/>
              </a:spcBef>
              <a:spcAft>
                <a:spcPts val="0"/>
              </a:spcAft>
              <a:buNone/>
            </a:pPr>
            <a:r>
              <a:rPr lang="en-US" sz="1800" dirty="0"/>
              <a:t>Completed and achieved:</a:t>
            </a:r>
          </a:p>
          <a:p>
            <a:pPr algn="just">
              <a:lnSpc>
                <a:spcPct val="100000"/>
              </a:lnSpc>
              <a:spcBef>
                <a:spcPts val="0"/>
              </a:spcBef>
              <a:spcAft>
                <a:spcPts val="0"/>
              </a:spcAft>
              <a:buFont typeface="Wingdings" panose="05000000000000000000" pitchFamily="2" charset="2"/>
              <a:buChar char="Ø"/>
            </a:pPr>
            <a:r>
              <a:rPr lang="en-US" sz="1800" dirty="0"/>
              <a:t>In April 2021, it was conducted a survey among foreign students and separately among teachers and administrative staff on the adaptation of foreign students;</a:t>
            </a:r>
          </a:p>
          <a:p>
            <a:pPr algn="just">
              <a:lnSpc>
                <a:spcPct val="100000"/>
              </a:lnSpc>
              <a:spcBef>
                <a:spcPts val="0"/>
              </a:spcBef>
              <a:spcAft>
                <a:spcPts val="0"/>
              </a:spcAft>
              <a:buFont typeface="Wingdings" panose="05000000000000000000" pitchFamily="2" charset="2"/>
              <a:buChar char="Ø"/>
            </a:pPr>
            <a:r>
              <a:rPr lang="en-US" sz="1800" dirty="0"/>
              <a:t>passed 5 online trainings on the project;</a:t>
            </a:r>
          </a:p>
          <a:p>
            <a:pPr algn="just">
              <a:lnSpc>
                <a:spcPct val="100000"/>
              </a:lnSpc>
              <a:spcBef>
                <a:spcPts val="0"/>
              </a:spcBef>
              <a:spcAft>
                <a:spcPts val="0"/>
              </a:spcAft>
              <a:buFont typeface="Wingdings" panose="05000000000000000000" pitchFamily="2" charset="2"/>
              <a:buChar char="Ø"/>
            </a:pPr>
            <a:r>
              <a:rPr lang="en-US" sz="1800" dirty="0"/>
              <a:t>a coordination meeting took place online;</a:t>
            </a:r>
          </a:p>
          <a:p>
            <a:pPr algn="just">
              <a:lnSpc>
                <a:spcPct val="100000"/>
              </a:lnSpc>
              <a:spcBef>
                <a:spcPts val="0"/>
              </a:spcBef>
              <a:spcAft>
                <a:spcPts val="0"/>
              </a:spcAft>
              <a:buFont typeface="Wingdings" panose="05000000000000000000" pitchFamily="2" charset="2"/>
              <a:buChar char="Ø"/>
            </a:pPr>
            <a:r>
              <a:rPr lang="en-US" sz="1800" dirty="0"/>
              <a:t>project registration is completed;</a:t>
            </a:r>
          </a:p>
          <a:p>
            <a:pPr algn="just">
              <a:lnSpc>
                <a:spcPct val="100000"/>
              </a:lnSpc>
              <a:spcBef>
                <a:spcPts val="0"/>
              </a:spcBef>
              <a:spcAft>
                <a:spcPts val="0"/>
              </a:spcAft>
              <a:buFont typeface="Wingdings" panose="05000000000000000000" pitchFamily="2" charset="2"/>
              <a:buChar char="Ø"/>
            </a:pPr>
            <a:r>
              <a:rPr lang="en-US" sz="1800" dirty="0"/>
              <a:t>a roadmap for project implementation has been developed;</a:t>
            </a:r>
          </a:p>
          <a:p>
            <a:pPr algn="just">
              <a:lnSpc>
                <a:spcPct val="100000"/>
              </a:lnSpc>
              <a:spcBef>
                <a:spcPts val="0"/>
              </a:spcBef>
              <a:spcAft>
                <a:spcPts val="0"/>
              </a:spcAft>
              <a:buFont typeface="Wingdings" panose="05000000000000000000" pitchFamily="2" charset="2"/>
              <a:buChar char="Ø"/>
            </a:pPr>
            <a:r>
              <a:rPr lang="en-US" sz="1800" dirty="0"/>
              <a:t>an online course on the adaptation of foreign students is under development (on the Moodle platform);</a:t>
            </a:r>
          </a:p>
          <a:p>
            <a:pPr algn="just">
              <a:lnSpc>
                <a:spcPct val="100000"/>
              </a:lnSpc>
              <a:spcBef>
                <a:spcPts val="0"/>
              </a:spcBef>
              <a:spcAft>
                <a:spcPts val="0"/>
              </a:spcAft>
              <a:buFont typeface="Wingdings" panose="05000000000000000000" pitchFamily="2" charset="2"/>
              <a:buChar char="Ø"/>
            </a:pPr>
            <a:r>
              <a:rPr lang="en-US" sz="1800" dirty="0"/>
              <a:t>process of purchasing equipment has begun.</a:t>
            </a:r>
            <a:endParaRPr lang="uk-UA" sz="1800" dirty="0"/>
          </a:p>
        </p:txBody>
      </p:sp>
      <p:pic>
        <p:nvPicPr>
          <p:cNvPr id="4" name="Рисунок 3"/>
          <p:cNvPicPr>
            <a:picLocks noChangeAspect="1"/>
          </p:cNvPicPr>
          <p:nvPr/>
        </p:nvPicPr>
        <p:blipFill>
          <a:blip r:embed="rId2"/>
          <a:stretch>
            <a:fillRect/>
          </a:stretch>
        </p:blipFill>
        <p:spPr>
          <a:xfrm>
            <a:off x="358265" y="5876264"/>
            <a:ext cx="2681149" cy="766043"/>
          </a:xfrm>
          <a:prstGeom prst="rect">
            <a:avLst/>
          </a:prstGeom>
        </p:spPr>
      </p:pic>
      <p:pic>
        <p:nvPicPr>
          <p:cNvPr id="5" name="Рисунок 4"/>
          <p:cNvPicPr>
            <a:picLocks noChangeAspect="1"/>
          </p:cNvPicPr>
          <p:nvPr/>
        </p:nvPicPr>
        <p:blipFill>
          <a:blip r:embed="rId3"/>
          <a:stretch>
            <a:fillRect/>
          </a:stretch>
        </p:blipFill>
        <p:spPr>
          <a:xfrm>
            <a:off x="9750700" y="5763186"/>
            <a:ext cx="2213774" cy="992197"/>
          </a:xfrm>
          <a:prstGeom prst="rect">
            <a:avLst/>
          </a:prstGeom>
        </p:spPr>
      </p:pic>
    </p:spTree>
    <p:extLst>
      <p:ext uri="{BB962C8B-B14F-4D97-AF65-F5344CB8AC3E}">
        <p14:creationId xmlns:p14="http://schemas.microsoft.com/office/powerpoint/2010/main" val="242458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614" y="106299"/>
            <a:ext cx="10058400" cy="1450757"/>
          </a:xfrm>
        </p:spPr>
        <p:txBody>
          <a:bodyPr>
            <a:noAutofit/>
          </a:bodyPr>
          <a:lstStyle/>
          <a:p>
            <a:pPr algn="ctr"/>
            <a:r>
              <a:rPr lang="ru-RU" sz="3600" dirty="0"/>
              <a:t>ВПРОВАДЖЕННЯ проекту / </a:t>
            </a:r>
            <a:r>
              <a:rPr lang="en-US" sz="3600" dirty="0"/>
              <a:t>Project IMPLEMENTATION</a:t>
            </a:r>
            <a:br>
              <a:rPr lang="en-US" sz="3600" dirty="0"/>
            </a:br>
            <a:r>
              <a:rPr lang="ru-RU" sz="3600" dirty="0" err="1"/>
              <a:t>Закупівля</a:t>
            </a:r>
            <a:r>
              <a:rPr lang="ru-RU" sz="3600" dirty="0"/>
              <a:t> </a:t>
            </a:r>
            <a:r>
              <a:rPr lang="ru-RU" sz="3600" dirty="0" err="1"/>
              <a:t>обладнання</a:t>
            </a:r>
            <a:r>
              <a:rPr lang="ru-RU" sz="3600" dirty="0"/>
              <a:t> та </a:t>
            </a:r>
            <a:r>
              <a:rPr lang="ru-RU" sz="3600" dirty="0" err="1"/>
              <a:t>використання</a:t>
            </a:r>
            <a:r>
              <a:rPr lang="ru-RU" sz="3600" dirty="0"/>
              <a:t> </a:t>
            </a:r>
            <a:r>
              <a:rPr lang="ru-RU" sz="3600" dirty="0" err="1"/>
              <a:t>коштів</a:t>
            </a:r>
            <a:r>
              <a:rPr lang="ru-RU" sz="3600" dirty="0"/>
              <a:t> / </a:t>
            </a:r>
            <a:r>
              <a:rPr lang="en-US" sz="3600" dirty="0"/>
              <a:t>Purchase of equipment and use of funds</a:t>
            </a:r>
            <a:endParaRPr lang="ru-RU" sz="3600" dirty="0"/>
          </a:p>
        </p:txBody>
      </p:sp>
      <p:sp>
        <p:nvSpPr>
          <p:cNvPr id="4" name="Объект 2"/>
          <p:cNvSpPr>
            <a:spLocks noGrp="1"/>
          </p:cNvSpPr>
          <p:nvPr>
            <p:ph idx="1"/>
          </p:nvPr>
        </p:nvSpPr>
        <p:spPr>
          <a:xfrm>
            <a:off x="856189" y="1475548"/>
            <a:ext cx="11039099" cy="4400716"/>
          </a:xfrm>
        </p:spPr>
        <p:style>
          <a:lnRef idx="2">
            <a:schemeClr val="accent1"/>
          </a:lnRef>
          <a:fillRef idx="1">
            <a:schemeClr val="lt1"/>
          </a:fillRef>
          <a:effectRef idx="0">
            <a:schemeClr val="accent1"/>
          </a:effectRef>
          <a:fontRef idx="minor">
            <a:schemeClr val="dk1"/>
          </a:fontRef>
        </p:style>
        <p:txBody>
          <a:bodyPr numCol="2" spcCol="360000">
            <a:noAutofit/>
          </a:bodyPr>
          <a:lstStyle/>
          <a:p>
            <a:pPr algn="just">
              <a:buFont typeface="Wingdings" panose="05000000000000000000" pitchFamily="2" charset="2"/>
              <a:buChar char="Ø"/>
            </a:pPr>
            <a:r>
              <a:rPr lang="uk-UA" sz="1800" dirty="0"/>
              <a:t>Проект пройшов реєстрацію </a:t>
            </a:r>
          </a:p>
          <a:p>
            <a:pPr algn="just">
              <a:buFont typeface="Wingdings" panose="05000000000000000000" pitchFamily="2" charset="2"/>
              <a:buChar char="Ø"/>
            </a:pPr>
            <a:r>
              <a:rPr lang="uk-UA" sz="1800" dirty="0"/>
              <a:t>У березні 2021 року на рахунок університету надійшов перший транш фінансування за проектом (кошти на виплату зарплатні, витрати на дорогу та перебування). Фінансові ресурси поки що не використовувались</a:t>
            </a:r>
            <a:r>
              <a:rPr lang="en-US" sz="1800" dirty="0"/>
              <a:t> </a:t>
            </a:r>
          </a:p>
          <a:p>
            <a:pPr algn="just">
              <a:buFont typeface="Wingdings" panose="05000000000000000000" pitchFamily="2" charset="2"/>
              <a:buChar char="Ø"/>
            </a:pPr>
            <a:r>
              <a:rPr lang="uk-UA" sz="1800" dirty="0"/>
              <a:t>Університет розпочав процес закупівлі обладнання для створення </a:t>
            </a:r>
            <a:r>
              <a:rPr lang="uk-UA" sz="1800" dirty="0" err="1"/>
              <a:t>коворкінг</a:t>
            </a:r>
            <a:r>
              <a:rPr lang="uk-UA" sz="1800" dirty="0"/>
              <a:t> зони для іноземних студентів. Вже є приміщення для </a:t>
            </a:r>
            <a:r>
              <a:rPr lang="uk-UA" sz="1800" dirty="0" err="1"/>
              <a:t>коворкінг</a:t>
            </a:r>
            <a:r>
              <a:rPr lang="uk-UA" sz="1800" dirty="0"/>
              <a:t> зони, студенти зможуть її використовувати для навчальних цілей, проведення різних заходів, конференцій, тренінгів, підготовки до занять, групових проектів тощо. </a:t>
            </a:r>
          </a:p>
          <a:p>
            <a:pPr algn="just">
              <a:buFont typeface="Wingdings" panose="05000000000000000000" pitchFamily="2" charset="2"/>
              <a:buChar char="Ø"/>
            </a:pPr>
            <a:r>
              <a:rPr lang="uk-UA" sz="1800" dirty="0"/>
              <a:t>Обладнання буде закуплено на основі трьохсторонньої угоди</a:t>
            </a:r>
            <a:endParaRPr lang="en-US" sz="1800" dirty="0"/>
          </a:p>
          <a:p>
            <a:pPr algn="just">
              <a:buFont typeface="Wingdings" panose="05000000000000000000" pitchFamily="2" charset="2"/>
              <a:buChar char="Ø"/>
            </a:pPr>
            <a:endParaRPr lang="en-US" sz="1800" dirty="0"/>
          </a:p>
          <a:p>
            <a:pPr marL="0" indent="0" algn="just">
              <a:buNone/>
            </a:pPr>
            <a:endParaRPr lang="en-US" sz="1800" dirty="0"/>
          </a:p>
          <a:p>
            <a:pPr algn="just">
              <a:buFont typeface="Wingdings" panose="05000000000000000000" pitchFamily="2" charset="2"/>
              <a:buChar char="Ø"/>
            </a:pPr>
            <a:r>
              <a:rPr lang="en-US" sz="1800" dirty="0"/>
              <a:t>The project has been registered</a:t>
            </a:r>
            <a:endParaRPr lang="ru-RU" sz="1800" dirty="0"/>
          </a:p>
          <a:p>
            <a:pPr algn="just">
              <a:buFont typeface="Wingdings" panose="05000000000000000000" pitchFamily="2" charset="2"/>
              <a:buChar char="Ø"/>
            </a:pPr>
            <a:r>
              <a:rPr lang="en-US" sz="1800" dirty="0"/>
              <a:t>In March 2021, the university received the first tranche of project funding (for salaries, travel and accommodation expenses). Financial resources have not been used yet</a:t>
            </a:r>
          </a:p>
          <a:p>
            <a:pPr algn="just">
              <a:buFont typeface="Wingdings" panose="05000000000000000000" pitchFamily="2" charset="2"/>
              <a:buChar char="Ø"/>
            </a:pPr>
            <a:r>
              <a:rPr lang="en-US" sz="1800" dirty="0"/>
              <a:t>The university has begun the process of purchasing equipment to create a </a:t>
            </a:r>
            <a:r>
              <a:rPr lang="en-US" sz="1800" dirty="0" err="1"/>
              <a:t>coworking</a:t>
            </a:r>
            <a:r>
              <a:rPr lang="en-US" sz="1800" dirty="0"/>
              <a:t> area for international students. There is already a room for </a:t>
            </a:r>
            <a:r>
              <a:rPr lang="en-US" sz="1800" dirty="0" err="1"/>
              <a:t>coworking</a:t>
            </a:r>
            <a:r>
              <a:rPr lang="en-US" sz="1800" dirty="0"/>
              <a:t> area, students will be able to use it for educational purposes, holding various events, conferences, trainings, preparation for classes, group projects and more.</a:t>
            </a:r>
          </a:p>
          <a:p>
            <a:pPr algn="just">
              <a:buFont typeface="Wingdings" panose="05000000000000000000" pitchFamily="2" charset="2"/>
              <a:buChar char="Ø"/>
            </a:pPr>
            <a:r>
              <a:rPr lang="en-US" sz="1800" dirty="0"/>
              <a:t>The equipment will be purchased on the basis of a tripartite agreement</a:t>
            </a:r>
          </a:p>
          <a:p>
            <a:pPr algn="just">
              <a:buFont typeface="Wingdings" panose="05000000000000000000" pitchFamily="2" charset="2"/>
              <a:buChar char="Ø"/>
            </a:pPr>
            <a:endParaRPr lang="en-US" sz="1800" dirty="0"/>
          </a:p>
          <a:p>
            <a:pPr algn="just"/>
            <a:endParaRPr lang="ru-RU" sz="1600" i="1" dirty="0">
              <a:solidFill>
                <a:srgbClr val="FF0000"/>
              </a:solidFill>
            </a:endParaRPr>
          </a:p>
          <a:p>
            <a:pPr algn="just"/>
            <a:endParaRPr lang="ru-RU" sz="1800" dirty="0"/>
          </a:p>
        </p:txBody>
      </p:sp>
      <p:pic>
        <p:nvPicPr>
          <p:cNvPr id="5" name="Рисунок 4"/>
          <p:cNvPicPr>
            <a:picLocks noChangeAspect="1"/>
          </p:cNvPicPr>
          <p:nvPr/>
        </p:nvPicPr>
        <p:blipFill>
          <a:blip r:embed="rId2"/>
          <a:stretch>
            <a:fillRect/>
          </a:stretch>
        </p:blipFill>
        <p:spPr>
          <a:xfrm>
            <a:off x="358265" y="5876264"/>
            <a:ext cx="2681149" cy="766043"/>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336453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3190" y="675861"/>
            <a:ext cx="10058400" cy="774896"/>
          </a:xfrm>
        </p:spPr>
        <p:txBody>
          <a:bodyPr>
            <a:noAutofit/>
          </a:bodyPr>
          <a:lstStyle/>
          <a:p>
            <a:pPr algn="ctr"/>
            <a:r>
              <a:rPr lang="uk-UA" sz="3600" b="1" dirty="0"/>
              <a:t>ВПРОВАДЖЕННЯ проекту</a:t>
            </a:r>
            <a:r>
              <a:rPr lang="en-US" sz="3600" b="1" dirty="0"/>
              <a:t> / Project IMPLEMENTATION</a:t>
            </a:r>
            <a:endParaRPr lang="ru-RU" sz="3600" dirty="0"/>
          </a:p>
        </p:txBody>
      </p:sp>
      <p:sp>
        <p:nvSpPr>
          <p:cNvPr id="4" name="Объект 2"/>
          <p:cNvSpPr>
            <a:spLocks noGrp="1"/>
          </p:cNvSpPr>
          <p:nvPr>
            <p:ph idx="1"/>
          </p:nvPr>
        </p:nvSpPr>
        <p:spPr>
          <a:xfrm>
            <a:off x="981371" y="1801388"/>
            <a:ext cx="10058400" cy="4573654"/>
          </a:xfrm>
        </p:spPr>
        <p:txBody>
          <a:bodyPr numCol="2" spcCol="360000">
            <a:noAutofit/>
          </a:bodyPr>
          <a:lstStyle/>
          <a:p>
            <a:pPr algn="just">
              <a:buFont typeface="Wingdings" panose="05000000000000000000" pitchFamily="2" charset="2"/>
              <a:buChar char="Ø"/>
            </a:pPr>
            <a:r>
              <a:rPr lang="uk-UA" dirty="0"/>
              <a:t>ХНУ відповідальний за розробку 2 робочого пакету, а саме:</a:t>
            </a:r>
          </a:p>
          <a:p>
            <a:pPr marL="0" indent="0" algn="just">
              <a:buNone/>
            </a:pPr>
            <a:r>
              <a:rPr lang="uk-UA" dirty="0"/>
              <a:t> - створення </a:t>
            </a:r>
            <a:r>
              <a:rPr lang="uk-UA" dirty="0" err="1"/>
              <a:t>коворкінг</a:t>
            </a:r>
            <a:r>
              <a:rPr lang="uk-UA" dirty="0"/>
              <a:t> зони (підготовлено приміщення та в процесі закупка обладнання для нього);</a:t>
            </a:r>
          </a:p>
          <a:p>
            <a:pPr algn="just">
              <a:buFontTx/>
              <a:buChar char="-"/>
            </a:pPr>
            <a:r>
              <a:rPr lang="uk-UA" dirty="0"/>
              <a:t>Удосконалення адміністративних процедур (в процесі); Університет взяв участь в липні 2021 в освітній виставці в Танзанії та в вересні 2021 в Нігерії)</a:t>
            </a:r>
          </a:p>
          <a:p>
            <a:pPr algn="just">
              <a:buFontTx/>
              <a:buChar char="-"/>
            </a:pPr>
            <a:r>
              <a:rPr lang="uk-UA" dirty="0"/>
              <a:t>Розробка дорожньої карти щодо інтеграції іноземних студентів (розроблено та підготовлено дорожню карту);</a:t>
            </a: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algn="just">
              <a:buFont typeface="Wingdings" panose="05000000000000000000" pitchFamily="2" charset="2"/>
              <a:buChar char="Ø"/>
            </a:pPr>
            <a:r>
              <a:rPr lang="en-US" dirty="0"/>
              <a:t>KKNU is responsible for the development of work package 2, namely:</a:t>
            </a:r>
            <a:endParaRPr lang="uk-UA" dirty="0"/>
          </a:p>
          <a:p>
            <a:pPr algn="just">
              <a:buFontTx/>
              <a:buChar char="-"/>
            </a:pPr>
            <a:r>
              <a:rPr lang="en-US" dirty="0"/>
              <a:t>creation of a </a:t>
            </a:r>
            <a:r>
              <a:rPr lang="en-US" dirty="0" err="1"/>
              <a:t>coworking</a:t>
            </a:r>
            <a:r>
              <a:rPr lang="en-US" dirty="0"/>
              <a:t> zone (the premises are prepared and in the process of purchasing equipment for it);</a:t>
            </a:r>
          </a:p>
          <a:p>
            <a:pPr algn="just">
              <a:buFontTx/>
              <a:buChar char="-"/>
            </a:pPr>
            <a:r>
              <a:rPr lang="en-US" dirty="0"/>
              <a:t>Improvement of administrative procedures (in process); The University participated in an educational exhibition in Tanzania in July 2021 and in Nigeria in September 2021)</a:t>
            </a:r>
          </a:p>
          <a:p>
            <a:pPr algn="just">
              <a:buFontTx/>
              <a:buChar char="-"/>
            </a:pPr>
            <a:r>
              <a:rPr lang="en-US" dirty="0"/>
              <a:t> Development of a roadmap for the integration of foreign students (developed and prepared a roadmap);</a:t>
            </a:r>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p:txBody>
      </p:sp>
      <p:pic>
        <p:nvPicPr>
          <p:cNvPr id="5" name="Рисунок 4"/>
          <p:cNvPicPr>
            <a:picLocks noChangeAspect="1"/>
          </p:cNvPicPr>
          <p:nvPr/>
        </p:nvPicPr>
        <p:blipFill>
          <a:blip r:embed="rId2"/>
          <a:stretch>
            <a:fillRect/>
          </a:stretch>
        </p:blipFill>
        <p:spPr>
          <a:xfrm>
            <a:off x="448417" y="5824748"/>
            <a:ext cx="2681149" cy="766043"/>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393169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3190" y="675861"/>
            <a:ext cx="10058400" cy="774896"/>
          </a:xfrm>
        </p:spPr>
        <p:txBody>
          <a:bodyPr>
            <a:noAutofit/>
          </a:bodyPr>
          <a:lstStyle/>
          <a:p>
            <a:pPr algn="ctr"/>
            <a:r>
              <a:rPr lang="uk-UA" sz="3600" b="1" dirty="0"/>
              <a:t>ВПРОВАДЖЕННЯ проекту</a:t>
            </a:r>
            <a:r>
              <a:rPr lang="en-US" sz="3600" b="1" dirty="0"/>
              <a:t> / Project IMPLEMENTATION</a:t>
            </a:r>
            <a:endParaRPr lang="ru-RU" sz="3600" dirty="0"/>
          </a:p>
        </p:txBody>
      </p:sp>
      <p:sp>
        <p:nvSpPr>
          <p:cNvPr id="4" name="Объект 2"/>
          <p:cNvSpPr>
            <a:spLocks noGrp="1"/>
          </p:cNvSpPr>
          <p:nvPr>
            <p:ph idx="1"/>
          </p:nvPr>
        </p:nvSpPr>
        <p:spPr>
          <a:xfrm>
            <a:off x="1097280" y="1801388"/>
            <a:ext cx="10058400" cy="3848722"/>
          </a:xfrm>
        </p:spPr>
        <p:txBody>
          <a:bodyPr numCol="2" spcCol="360000">
            <a:noAutofit/>
          </a:bodyPr>
          <a:lstStyle/>
          <a:p>
            <a:pPr algn="just"/>
            <a:r>
              <a:rPr lang="uk-UA" dirty="0"/>
              <a:t>- Розробка курсу для адаптації іноземних студентів (створено структуру </a:t>
            </a:r>
            <a:r>
              <a:rPr lang="uk-UA" dirty="0" err="1"/>
              <a:t>курсуб</a:t>
            </a:r>
            <a:r>
              <a:rPr lang="uk-UA" dirty="0"/>
              <a:t> </a:t>
            </a:r>
            <a:r>
              <a:rPr lang="uk-UA" dirty="0" err="1"/>
              <a:t>розподілено</a:t>
            </a:r>
            <a:r>
              <a:rPr lang="uk-UA" dirty="0"/>
              <a:t> між партнерами, сам курс майже готовий і будемо записувати відео-частину). Онлайн курс буде розміщений на платформі Мудл.</a:t>
            </a:r>
            <a:r>
              <a:rPr lang="aa-ET" dirty="0"/>
              <a:t> </a:t>
            </a:r>
            <a:r>
              <a:rPr lang="uk-UA" dirty="0"/>
              <a:t>Курс включає серію коротких відео-лекцій, лекцій, практичних завдань та підсумковий контроль у вигляді тестів (</a:t>
            </a:r>
            <a:r>
              <a:rPr lang="uk-UA" dirty="0" err="1"/>
              <a:t>англ</a:t>
            </a:r>
            <a:r>
              <a:rPr lang="uk-UA" dirty="0"/>
              <a:t>. та </a:t>
            </a:r>
            <a:r>
              <a:rPr lang="uk-UA" dirty="0" err="1"/>
              <a:t>укр</a:t>
            </a:r>
            <a:r>
              <a:rPr lang="uk-UA" dirty="0"/>
              <a:t> мовою, відео лише англійською)</a:t>
            </a:r>
            <a:r>
              <a:rPr lang="aa-ET" dirty="0"/>
              <a:t>.</a:t>
            </a:r>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r>
              <a:rPr lang="en-US" dirty="0"/>
              <a:t>- Development of the course for adaptation of foreign students (the structure of the course is developed and distributed among the partners, the course itself is almost ready and we will record the video part). The online course will be placed on the Moodle platform. The course includes a series of short video lectures, lectures, practical tasks and final control in the test form (in English and Ukrainian, video in English only).</a:t>
            </a:r>
            <a:endParaRPr lang="aa-ET" dirty="0"/>
          </a:p>
          <a:p>
            <a:pPr algn="just"/>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p:txBody>
      </p:sp>
      <p:pic>
        <p:nvPicPr>
          <p:cNvPr id="5" name="Рисунок 4"/>
          <p:cNvPicPr>
            <a:picLocks noChangeAspect="1"/>
          </p:cNvPicPr>
          <p:nvPr/>
        </p:nvPicPr>
        <p:blipFill>
          <a:blip r:embed="rId2"/>
          <a:stretch>
            <a:fillRect/>
          </a:stretch>
        </p:blipFill>
        <p:spPr>
          <a:xfrm>
            <a:off x="448417" y="5824748"/>
            <a:ext cx="2681149" cy="766043"/>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Tree>
    <p:extLst>
      <p:ext uri="{BB962C8B-B14F-4D97-AF65-F5344CB8AC3E}">
        <p14:creationId xmlns:p14="http://schemas.microsoft.com/office/powerpoint/2010/main" val="80711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7927" y="106374"/>
            <a:ext cx="10058400" cy="774896"/>
          </a:xfrm>
        </p:spPr>
        <p:txBody>
          <a:bodyPr>
            <a:noAutofit/>
          </a:bodyPr>
          <a:lstStyle/>
          <a:p>
            <a:pPr algn="ctr"/>
            <a:r>
              <a:rPr lang="uk-UA" sz="3600" b="1" dirty="0"/>
              <a:t>ВПРОВАДЖЕННЯ проекту</a:t>
            </a:r>
            <a:r>
              <a:rPr lang="en-US" sz="3600" b="1" dirty="0"/>
              <a:t> / Project IMPLEMENTATION</a:t>
            </a:r>
            <a:endParaRPr lang="ru-RU" sz="3600" dirty="0"/>
          </a:p>
        </p:txBody>
      </p:sp>
      <p:sp>
        <p:nvSpPr>
          <p:cNvPr id="4" name="Объект 2"/>
          <p:cNvSpPr>
            <a:spLocks noGrp="1"/>
          </p:cNvSpPr>
          <p:nvPr>
            <p:ph idx="1"/>
          </p:nvPr>
        </p:nvSpPr>
        <p:spPr>
          <a:xfrm>
            <a:off x="448417" y="976459"/>
            <a:ext cx="11477420" cy="5231310"/>
          </a:xfrm>
        </p:spPr>
        <p:style>
          <a:lnRef idx="2">
            <a:schemeClr val="accent1"/>
          </a:lnRef>
          <a:fillRef idx="1">
            <a:schemeClr val="lt1"/>
          </a:fillRef>
          <a:effectRef idx="0">
            <a:schemeClr val="accent1"/>
          </a:effectRef>
          <a:fontRef idx="minor">
            <a:schemeClr val="dk1"/>
          </a:fontRef>
        </p:style>
        <p:txBody>
          <a:bodyPr numCol="2" spcCol="360000">
            <a:normAutofit lnSpcReduction="10000"/>
          </a:bodyPr>
          <a:lstStyle/>
          <a:p>
            <a:pPr algn="just"/>
            <a:r>
              <a:rPr lang="uk-UA" b="1" dirty="0"/>
              <a:t>Основні теми курсу:</a:t>
            </a:r>
            <a:endParaRPr lang="aa-ET" b="1" dirty="0"/>
          </a:p>
          <a:p>
            <a:pPr algn="just"/>
            <a:r>
              <a:rPr lang="uk-UA" sz="1800" dirty="0"/>
              <a:t>Основні відомості про Україну ( також кожний університет окремо готує про своє місто (загальна інформація, медичні установи, супермаркети, кафе, </a:t>
            </a:r>
            <a:r>
              <a:rPr lang="uk-UA" sz="1800" dirty="0" err="1"/>
              <a:t>адмін</a:t>
            </a:r>
            <a:r>
              <a:rPr lang="uk-UA" sz="1800" dirty="0"/>
              <a:t> центри тощо, університет) </a:t>
            </a:r>
          </a:p>
          <a:p>
            <a:pPr algn="just"/>
            <a:r>
              <a:rPr lang="uk-UA" sz="1800" dirty="0"/>
              <a:t>Історія, культура і традиції України </a:t>
            </a:r>
          </a:p>
          <a:p>
            <a:pPr algn="just"/>
            <a:r>
              <a:rPr lang="uk-UA" sz="1800" dirty="0"/>
              <a:t>Основні пам’ятки України</a:t>
            </a:r>
            <a:r>
              <a:rPr lang="aa-ET" sz="1800" dirty="0"/>
              <a:t> </a:t>
            </a:r>
          </a:p>
          <a:p>
            <a:pPr algn="just"/>
            <a:r>
              <a:rPr lang="uk-UA" sz="1800" dirty="0"/>
              <a:t>Права та обов’язки іноземного студента</a:t>
            </a:r>
          </a:p>
          <a:p>
            <a:pPr lvl="0" algn="just"/>
            <a:r>
              <a:rPr lang="uk-UA" sz="1800" dirty="0"/>
              <a:t>Вимоги паспортно-візового режиму </a:t>
            </a:r>
          </a:p>
          <a:p>
            <a:pPr lvl="0" algn="just"/>
            <a:r>
              <a:rPr lang="uk-UA" sz="1800" dirty="0"/>
              <a:t>Крос-культурні комунікації</a:t>
            </a:r>
          </a:p>
          <a:p>
            <a:pPr lvl="0" algn="just"/>
            <a:r>
              <a:rPr lang="uk-UA" sz="1800" dirty="0"/>
              <a:t>Європейські цінності</a:t>
            </a:r>
          </a:p>
          <a:p>
            <a:pPr lvl="0" algn="just"/>
            <a:r>
              <a:rPr lang="uk-UA" sz="1800" dirty="0"/>
              <a:t>Система вищої освіти в Україні та легалізація освітніх документів</a:t>
            </a:r>
            <a:endParaRPr lang="en-US" sz="1800" dirty="0"/>
          </a:p>
          <a:p>
            <a:pPr algn="just">
              <a:buFont typeface="Wingdings" panose="05000000000000000000" pitchFamily="2" charset="2"/>
              <a:buChar char="Ø"/>
            </a:pPr>
            <a:endParaRPr lang="en-US" sz="1800" dirty="0"/>
          </a:p>
          <a:p>
            <a:pPr algn="just">
              <a:buFont typeface="Wingdings" panose="05000000000000000000" pitchFamily="2" charset="2"/>
              <a:buChar char="Ø"/>
            </a:pPr>
            <a:endParaRPr lang="en-US" sz="1800" dirty="0"/>
          </a:p>
          <a:p>
            <a:pPr marL="0" indent="0" algn="just">
              <a:buNone/>
            </a:pPr>
            <a:r>
              <a:rPr lang="en-US" b="1" dirty="0"/>
              <a:t>The main topics of the course:</a:t>
            </a:r>
          </a:p>
          <a:p>
            <a:pPr marL="0" indent="0" algn="just">
              <a:buNone/>
            </a:pPr>
            <a:r>
              <a:rPr lang="en-US" sz="1800" dirty="0"/>
              <a:t>Basic information about Ukraine (also each university prepares separately about its city) (general information, medical institutions, supermarkets, cafes, administrative centers, etc., university)</a:t>
            </a:r>
          </a:p>
          <a:p>
            <a:pPr marL="0" indent="0" algn="just">
              <a:buNone/>
            </a:pPr>
            <a:r>
              <a:rPr lang="en-US" sz="1800" dirty="0"/>
              <a:t>History, culture and traditions of Ukraine</a:t>
            </a:r>
          </a:p>
          <a:p>
            <a:pPr marL="0" indent="0" algn="just">
              <a:buNone/>
            </a:pPr>
            <a:r>
              <a:rPr lang="en-US" sz="1800" dirty="0"/>
              <a:t>The main sights of Ukraine</a:t>
            </a:r>
          </a:p>
          <a:p>
            <a:pPr marL="0" indent="0" algn="just">
              <a:buNone/>
            </a:pPr>
            <a:r>
              <a:rPr lang="en-US" sz="1800" dirty="0"/>
              <a:t>Rights and responsibilities of a foreign student</a:t>
            </a:r>
          </a:p>
          <a:p>
            <a:pPr marL="0" indent="0" algn="just">
              <a:buNone/>
            </a:pPr>
            <a:r>
              <a:rPr lang="en-US" sz="1800" dirty="0"/>
              <a:t>Passport and visa requirements</a:t>
            </a:r>
          </a:p>
          <a:p>
            <a:pPr marL="0" indent="0" algn="just">
              <a:buNone/>
            </a:pPr>
            <a:r>
              <a:rPr lang="en-US" sz="1800" dirty="0"/>
              <a:t>Cross-cultural communications</a:t>
            </a:r>
          </a:p>
          <a:p>
            <a:pPr marL="0" indent="0" algn="just">
              <a:buNone/>
            </a:pPr>
            <a:r>
              <a:rPr lang="en-US" sz="1800" dirty="0"/>
              <a:t>European values</a:t>
            </a:r>
          </a:p>
          <a:p>
            <a:pPr marL="0" indent="0" algn="just">
              <a:buNone/>
            </a:pPr>
            <a:r>
              <a:rPr lang="en-US" sz="1800" dirty="0"/>
              <a:t>The system of higher education in Ukraine and legalization of educational documents</a:t>
            </a:r>
          </a:p>
          <a:p>
            <a:pPr algn="just">
              <a:buFont typeface="Wingdings" panose="05000000000000000000" pitchFamily="2" charset="2"/>
              <a:buChar char="Ø"/>
            </a:pPr>
            <a:endParaRPr lang="en-US" sz="1800" dirty="0"/>
          </a:p>
          <a:p>
            <a:pPr algn="just">
              <a:buFont typeface="Wingdings" panose="05000000000000000000" pitchFamily="2" charset="2"/>
              <a:buChar char="Ø"/>
            </a:pPr>
            <a:endParaRPr lang="en-US" dirty="0"/>
          </a:p>
        </p:txBody>
      </p:sp>
      <p:pic>
        <p:nvPicPr>
          <p:cNvPr id="5" name="Рисунок 4"/>
          <p:cNvPicPr>
            <a:picLocks noChangeAspect="1"/>
          </p:cNvPicPr>
          <p:nvPr/>
        </p:nvPicPr>
        <p:blipFill>
          <a:blip r:embed="rId2"/>
          <a:stretch>
            <a:fillRect/>
          </a:stretch>
        </p:blipFill>
        <p:spPr>
          <a:xfrm>
            <a:off x="448417" y="5824748"/>
            <a:ext cx="2681149" cy="766043"/>
          </a:xfrm>
          <a:prstGeom prst="rect">
            <a:avLst/>
          </a:prstGeom>
        </p:spPr>
      </p:pic>
      <p:pic>
        <p:nvPicPr>
          <p:cNvPr id="6" name="Рисунок 5"/>
          <p:cNvPicPr>
            <a:picLocks noChangeAspect="1"/>
          </p:cNvPicPr>
          <p:nvPr/>
        </p:nvPicPr>
        <p:blipFill>
          <a:blip r:embed="rId3"/>
          <a:stretch>
            <a:fillRect/>
          </a:stretch>
        </p:blipFill>
        <p:spPr>
          <a:xfrm>
            <a:off x="9712063" y="5650110"/>
            <a:ext cx="2213774" cy="992197"/>
          </a:xfrm>
          <a:prstGeom prst="rect">
            <a:avLst/>
          </a:prstGeom>
        </p:spPr>
      </p:pic>
      <p:sp>
        <p:nvSpPr>
          <p:cNvPr id="9" name="TextBox 8">
            <a:extLst>
              <a:ext uri="{FF2B5EF4-FFF2-40B4-BE49-F238E27FC236}">
                <a16:creationId xmlns:a16="http://schemas.microsoft.com/office/drawing/2014/main" id="{49C7DC67-3B9A-8D4A-8A5A-0320ECBCD7FF}"/>
              </a:ext>
            </a:extLst>
          </p:cNvPr>
          <p:cNvSpPr txBox="1"/>
          <p:nvPr/>
        </p:nvSpPr>
        <p:spPr>
          <a:xfrm>
            <a:off x="9382539" y="1696278"/>
            <a:ext cx="184731" cy="369332"/>
          </a:xfrm>
          <a:prstGeom prst="rect">
            <a:avLst/>
          </a:prstGeom>
          <a:noFill/>
        </p:spPr>
        <p:txBody>
          <a:bodyPr wrap="none" rtlCol="0">
            <a:spAutoFit/>
          </a:bodyPr>
          <a:lstStyle/>
          <a:p>
            <a:endParaRPr lang="aa-ET" dirty="0"/>
          </a:p>
        </p:txBody>
      </p:sp>
    </p:spTree>
    <p:extLst>
      <p:ext uri="{BB962C8B-B14F-4D97-AF65-F5344CB8AC3E}">
        <p14:creationId xmlns:p14="http://schemas.microsoft.com/office/powerpoint/2010/main" val="1534697579"/>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528</TotalTime>
  <Words>3406</Words>
  <Application>Microsoft Macintosh PowerPoint</Application>
  <PresentationFormat>Широкоэкранный</PresentationFormat>
  <Paragraphs>249</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Wingdings</vt:lpstr>
      <vt:lpstr>Ретро</vt:lpstr>
      <vt:lpstr>Презентация PowerPoint</vt:lpstr>
      <vt:lpstr>ВПРОВАДЖЕННЯ проекту / Project IMPLEMENTATION Візуалізація. Вебсайт / Visualization. Web-site</vt:lpstr>
      <vt:lpstr>ВПРОВАДЖЕННЯ проекту / Project IMPLEMENTATION Візуалізація. Вебсайт / Visualization. Web-site</vt:lpstr>
      <vt:lpstr>ВПРОВАДЖЕННЯ проекту / Project IMPLEMENTATION Візуалізація. Вебсайт / Visualization. Web-site</vt:lpstr>
      <vt:lpstr>ВПРОВАДЖЕННЯ проекту / Project IMPLEMENTATION Проведені заходи, досягнуті результати, сформовані продукти / Events, results and products</vt:lpstr>
      <vt:lpstr>ВПРОВАДЖЕННЯ проекту / Project IMPLEMENTATION Закупівля обладнання та використання коштів / Purchase of equipment and use of funds</vt:lpstr>
      <vt:lpstr>ВПРОВАДЖЕННЯ проекту / Project IMPLEMENTATION</vt:lpstr>
      <vt:lpstr>ВПРОВАДЖЕННЯ проекту / Project IMPLEMENTATION</vt:lpstr>
      <vt:lpstr>ВПРОВАДЖЕННЯ проекту / Project IMPLEMENTATION</vt:lpstr>
      <vt:lpstr>ВПРОВАДЖЕННЯ проекту / Project IMPLEMENTATION</vt:lpstr>
      <vt:lpstr>ВПРОВАДЖЕННЯ проекту / Project IMPLEMENTATION Проведення тренінгів/заходів з мобільності (міжнародної та у межах країни) / Conducting trainings / mobility events (international and within the country)</vt:lpstr>
      <vt:lpstr>ВПРОВАДЖЕННЯ проекту / Project IMPLEMENTATION Заходи із забезпечення якості / Quality assurance measures</vt:lpstr>
      <vt:lpstr>ВПЛИВ ПРОЕКТУ на ІНДИВІДУАЛЬНОМУ (ПРОФЕСІЙНОМУ) РІВНІ –  студенти, інші стейкхолдери / PROJECT INFLUENCE at the INDIVIDUAL (PROFESSIONAL) LEVEL – students, other stakeholders</vt:lpstr>
      <vt:lpstr>ВПЛИВ ПРОЕКТУ на ІНДИВІДУАЛЬНОМУ (ПРОФЕСІЙНОМУ) РІВНІ –  студенти, інші стейкхолдери / PROJECT INFLUENCE at the INDIVIDUAL (PROFESSIONAL) LEVEL – students, other stakeholders</vt:lpstr>
      <vt:lpstr>ВПЛИВ ПРОЕКТУ на ІНСТИТУЦІЙНОМУ РІВНІ –  зміни в організаційній поведінці / PROJECT INFLUENCE at the INSTITUTIONAL LEVEL - changes in organizational behavior</vt:lpstr>
      <vt:lpstr>ВПЛИВ ПРОЕКТУ на ІНСТИТУЦІЙНОМУ РІВНІ –  інтернаціоналізація / PROJECT INFLUENCE at the INSTITUTIONAL LEVEL - internationalization</vt:lpstr>
      <vt:lpstr>ВПЛИВ ПРОЕКТУ на сферу ВИЩОЇ ОСВІТИ /  PROJECT INFLUENCE on HIGHER EDUCATION</vt:lpstr>
      <vt:lpstr>Забезпечення СТАЛОСТІ РЕЗУЛЬТАТІВ ПРОЕКТУ / Ensuring SUSTAINABILITY OF PROJECT RESULTS</vt:lpstr>
      <vt:lpstr>ВІДПОВІДНІСТЬ(РЕЛЕВАНТНІСТЬ) проекту до контексту середовища, у якому діє проект /  COMPLIANCE (RELEVANCE) of the project to the context of the environment in which the project operates</vt:lpstr>
      <vt:lpstr>Діяльність у ПАРТНЕРСТВІ та СПІВПРАЦЯ / Activities in PARTNERSHIP and COOPERATION</vt:lpstr>
      <vt:lpstr>Діяльність у ПАРТНЕРСТВІ (фінансові аспекти) /  PARTNERSHIP ACTIVITIES (financial aspects)</vt:lpstr>
      <vt:lpstr>РОЗБУДОВА ПАРТНЕРСТВА та СПІВПРАЦІ /  BUILDING PARTNERSHIPS and COOPERATION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Microsoft Office User</cp:lastModifiedBy>
  <cp:revision>50</cp:revision>
  <dcterms:created xsi:type="dcterms:W3CDTF">2021-09-23T12:45:54Z</dcterms:created>
  <dcterms:modified xsi:type="dcterms:W3CDTF">2021-09-30T20:54:24Z</dcterms:modified>
</cp:coreProperties>
</file>